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4" r:id="rId1"/>
    <p:sldMasterId id="2147483695" r:id="rId2"/>
    <p:sldMasterId id="2147483696" r:id="rId3"/>
    <p:sldMasterId id="2147483697" r:id="rId4"/>
  </p:sldMasterIdLst>
  <p:notesMasterIdLst>
    <p:notesMasterId r:id="rId35"/>
  </p:notesMasterIdLst>
  <p:sldIdLst>
    <p:sldId id="256" r:id="rId5"/>
    <p:sldId id="258" r:id="rId6"/>
    <p:sldId id="259" r:id="rId7"/>
    <p:sldId id="261" r:id="rId8"/>
    <p:sldId id="262" r:id="rId9"/>
    <p:sldId id="263" r:id="rId10"/>
    <p:sldId id="264" r:id="rId11"/>
    <p:sldId id="265" r:id="rId12"/>
    <p:sldId id="267" r:id="rId13"/>
    <p:sldId id="268" r:id="rId14"/>
    <p:sldId id="269" r:id="rId15"/>
    <p:sldId id="270" r:id="rId16"/>
    <p:sldId id="287" r:id="rId17"/>
    <p:sldId id="288" r:id="rId18"/>
    <p:sldId id="291" r:id="rId19"/>
    <p:sldId id="293" r:id="rId20"/>
    <p:sldId id="290" r:id="rId21"/>
    <p:sldId id="294" r:id="rId22"/>
    <p:sldId id="295" r:id="rId23"/>
    <p:sldId id="296" r:id="rId24"/>
    <p:sldId id="297" r:id="rId25"/>
    <p:sldId id="298" r:id="rId26"/>
    <p:sldId id="299" r:id="rId27"/>
    <p:sldId id="300" r:id="rId28"/>
    <p:sldId id="274" r:id="rId29"/>
    <p:sldId id="275" r:id="rId30"/>
    <p:sldId id="276" r:id="rId31"/>
    <p:sldId id="277" r:id="rId32"/>
    <p:sldId id="278" r:id="rId33"/>
    <p:sldId id="279" r:id="rId34"/>
  </p:sldIdLst>
  <p:sldSz cx="7772400" cy="10058400"/>
  <p:notesSz cx="6858000" cy="9144000"/>
  <p:embeddedFontLst>
    <p:embeddedFont>
      <p:font typeface="Helvetica Neue" panose="02000503000000020004" pitchFamily="2" charset="0"/>
      <p:regular r:id="rId36"/>
      <p:bold r:id="rId37"/>
      <p:italic r:id="rId38"/>
      <p:boldItalic r:id="rId39"/>
    </p:embeddedFont>
    <p:embeddedFont>
      <p:font typeface="Open Sans" panose="020B0606030504020204" pitchFamily="34" charset="0"/>
      <p:regular r:id="rId40"/>
      <p:bold r:id="rId41"/>
      <p:italic r:id="rId42"/>
      <p:boldItalic r:id="rId43"/>
    </p:embeddedFont>
    <p:embeddedFont>
      <p:font typeface="Open Sans Light" panose="020B0306030504020204" pitchFamily="34"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82" d="100"/>
          <a:sy n="82" d="100"/>
        </p:scale>
        <p:origin x="33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4.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1.fntdata"/><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9.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3.fntdata"/><Relationship Id="rId46" Type="http://schemas.openxmlformats.org/officeDocument/2006/relationships/font" Target="fonts/font11.fntdata"/><Relationship Id="rId20" Type="http://schemas.openxmlformats.org/officeDocument/2006/relationships/slide" Target="slides/slide16.xml"/><Relationship Id="rId41"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104480" y="685800"/>
            <a:ext cx="2649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1e9ed12aab_0_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1e9ed12a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8d8c850c25_0_10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8d8c850c25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8d8c850c25_0_10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8d8c850c25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64b864f3db_0_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g64b864f3db_0_1: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4136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1028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2524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217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9387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614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3744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8d8c850c25_0_3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8d8c850c25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13483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7849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0480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8d8c850c25_0_11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8d8c850c25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39294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8d8c850c25_0_1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8d8c850c25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8c7a96e589_1_6: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8c7a96e589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8c7a96e589_1_13: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8c7a96e58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8c7a96e589_1_19: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8c7a96e58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8c7a96e589_1_25: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8c7a96e58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8c7a96e589_1_3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8c7a96e589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8d8c850c25_0_33: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8d8c850c25_0_33:notes"/>
          <p:cNvSpPr>
            <a:spLocks noGrp="1" noRot="1" noChangeAspect="1"/>
          </p:cNvSpPr>
          <p:nvPr>
            <p:ph type="sldImg" idx="2"/>
          </p:nvPr>
        </p:nvSpPr>
        <p:spPr>
          <a:xfrm>
            <a:off x="2105025" y="685800"/>
            <a:ext cx="264795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8c49221f98_6_12: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8c49221f98_6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8d8c850c25_0_51: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8d8c850c2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8d8c850c25_0_60: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8d8c850c2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8d8c850c25_0_74: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8d8c850c25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8d8c850c25_0_6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8d8c850c25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62fb0d8af8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g62fb0d8af8_0_0:notes"/>
          <p:cNvSpPr>
            <a:spLocks noGrp="1" noRot="1" noChangeAspect="1"/>
          </p:cNvSpPr>
          <p:nvPr>
            <p:ph type="sldImg" idx="2"/>
          </p:nvPr>
        </p:nvSpPr>
        <p:spPr>
          <a:xfrm>
            <a:off x="2435369" y="685800"/>
            <a:ext cx="19872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8d8c850c25_0_98:notes"/>
          <p:cNvSpPr>
            <a:spLocks noGrp="1" noRot="1" noChangeAspect="1"/>
          </p:cNvSpPr>
          <p:nvPr>
            <p:ph type="sldImg" idx="2"/>
          </p:nvPr>
        </p:nvSpPr>
        <p:spPr>
          <a:xfrm>
            <a:off x="2105025" y="685800"/>
            <a:ext cx="2649538"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8d8c850c25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5"/>
        <p:cNvGrpSpPr/>
        <p:nvPr/>
      </p:nvGrpSpPr>
      <p:grpSpPr>
        <a:xfrm>
          <a:off x="0" y="0"/>
          <a:ext cx="0" cy="0"/>
          <a:chOff x="0" y="0"/>
          <a:chExt cx="0" cy="0"/>
        </a:xfrm>
      </p:grpSpPr>
      <p:sp>
        <p:nvSpPr>
          <p:cNvPr id="56" name="Google Shape;56;p14"/>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 name="Google Shape;57;p14"/>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
        <p:cNvGrpSpPr/>
        <p:nvPr/>
      </p:nvGrpSpPr>
      <p:grpSpPr>
        <a:xfrm>
          <a:off x="0" y="0"/>
          <a:ext cx="0" cy="0"/>
          <a:chOff x="0" y="0"/>
          <a:chExt cx="0" cy="0"/>
        </a:xfrm>
      </p:grpSpPr>
      <p:sp>
        <p:nvSpPr>
          <p:cNvPr id="61" name="Google Shape;61;p1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2" name="Google Shape;62;p16"/>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17"/>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5" name="Google Shape;65;p17"/>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6" name="Google Shape;66;p17"/>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
        <p:cNvGrpSpPr/>
        <p:nvPr/>
      </p:nvGrpSpPr>
      <p:grpSpPr>
        <a:xfrm>
          <a:off x="0" y="0"/>
          <a:ext cx="0" cy="0"/>
          <a:chOff x="0" y="0"/>
          <a:chExt cx="0" cy="0"/>
        </a:xfrm>
      </p:grpSpPr>
      <p:sp>
        <p:nvSpPr>
          <p:cNvPr id="68" name="Google Shape;68;p18"/>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19"/>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1" name="Google Shape;71;p19"/>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2"/>
        <p:cNvGrpSpPr/>
        <p:nvPr/>
      </p:nvGrpSpPr>
      <p:grpSpPr>
        <a:xfrm>
          <a:off x="0" y="0"/>
          <a:ext cx="0" cy="0"/>
          <a:chOff x="0" y="0"/>
          <a:chExt cx="0" cy="0"/>
        </a:xfrm>
      </p:grpSpPr>
      <p:sp>
        <p:nvSpPr>
          <p:cNvPr id="73" name="Google Shape;73;p20"/>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21"/>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1"/>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77" name="Google Shape;77;p21"/>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78" name="Google Shape;78;p21"/>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9"/>
        <p:cNvGrpSpPr/>
        <p:nvPr/>
      </p:nvGrpSpPr>
      <p:grpSpPr>
        <a:xfrm>
          <a:off x="0" y="0"/>
          <a:ext cx="0" cy="0"/>
          <a:chOff x="0" y="0"/>
          <a:chExt cx="0" cy="0"/>
        </a:xfrm>
      </p:grpSpPr>
      <p:sp>
        <p:nvSpPr>
          <p:cNvPr id="80" name="Google Shape;80;p22"/>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1"/>
        <p:cNvGrpSpPr/>
        <p:nvPr/>
      </p:nvGrpSpPr>
      <p:grpSpPr>
        <a:xfrm>
          <a:off x="0" y="0"/>
          <a:ext cx="0" cy="0"/>
          <a:chOff x="0" y="0"/>
          <a:chExt cx="0" cy="0"/>
        </a:xfrm>
      </p:grpSpPr>
      <p:sp>
        <p:nvSpPr>
          <p:cNvPr id="82" name="Google Shape;82;p23"/>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83" name="Google Shape;83;p23"/>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4"/>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9"/>
        <p:cNvGrpSpPr/>
        <p:nvPr/>
      </p:nvGrpSpPr>
      <p:grpSpPr>
        <a:xfrm>
          <a:off x="0" y="0"/>
          <a:ext cx="0" cy="0"/>
          <a:chOff x="0" y="0"/>
          <a:chExt cx="0" cy="0"/>
        </a:xfrm>
      </p:grpSpPr>
      <p:sp>
        <p:nvSpPr>
          <p:cNvPr id="90" name="Google Shape;90;p26"/>
          <p:cNvSpPr txBox="1">
            <a:spLocks noGrp="1"/>
          </p:cNvSpPr>
          <p:nvPr>
            <p:ph type="ctrTitle"/>
          </p:nvPr>
        </p:nvSpPr>
        <p:spPr>
          <a:xfrm>
            <a:off x="264952" y="1456058"/>
            <a:ext cx="7242600" cy="4014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91" name="Google Shape;91;p26"/>
          <p:cNvSpPr txBox="1">
            <a:spLocks noGrp="1"/>
          </p:cNvSpPr>
          <p:nvPr>
            <p:ph type="subTitle" idx="1"/>
          </p:nvPr>
        </p:nvSpPr>
        <p:spPr>
          <a:xfrm>
            <a:off x="264945" y="5542289"/>
            <a:ext cx="7242600" cy="155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2"/>
        <p:cNvGrpSpPr/>
        <p:nvPr/>
      </p:nvGrpSpPr>
      <p:grpSpPr>
        <a:xfrm>
          <a:off x="0" y="0"/>
          <a:ext cx="0" cy="0"/>
          <a:chOff x="0" y="0"/>
          <a:chExt cx="0" cy="0"/>
        </a:xfrm>
      </p:grpSpPr>
      <p:sp>
        <p:nvSpPr>
          <p:cNvPr id="93" name="Google Shape;93;p27"/>
          <p:cNvSpPr txBox="1">
            <a:spLocks noGrp="1"/>
          </p:cNvSpPr>
          <p:nvPr>
            <p:ph type="title"/>
          </p:nvPr>
        </p:nvSpPr>
        <p:spPr>
          <a:xfrm>
            <a:off x="264945" y="4206107"/>
            <a:ext cx="72426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4"/>
        <p:cNvGrpSpPr/>
        <p:nvPr/>
      </p:nvGrpSpPr>
      <p:grpSpPr>
        <a:xfrm>
          <a:off x="0" y="0"/>
          <a:ext cx="0" cy="0"/>
          <a:chOff x="0" y="0"/>
          <a:chExt cx="0" cy="0"/>
        </a:xfrm>
      </p:grpSpPr>
      <p:sp>
        <p:nvSpPr>
          <p:cNvPr id="95" name="Google Shape;95;p2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6" name="Google Shape;96;p28"/>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lvl1pPr marL="457200" lvl="0" indent="-419100" rtl="0">
              <a:spcBef>
                <a:spcPts val="0"/>
              </a:spcBef>
              <a:spcAft>
                <a:spcPts val="0"/>
              </a:spcAft>
              <a:buSzPts val="3000"/>
              <a:buChar char="●"/>
              <a:defRPr sz="3000"/>
            </a:lvl1pPr>
            <a:lvl2pPr marL="914400" lvl="1" indent="-381000" rtl="0">
              <a:spcBef>
                <a:spcPts val="1600"/>
              </a:spcBef>
              <a:spcAft>
                <a:spcPts val="0"/>
              </a:spcAft>
              <a:buSzPts val="2400"/>
              <a:buChar char="○"/>
              <a:defRPr sz="2400"/>
            </a:lvl2pPr>
            <a:lvl3pPr marL="1371600" lvl="2" indent="-342900" rtl="0">
              <a:spcBef>
                <a:spcPts val="1600"/>
              </a:spcBef>
              <a:spcAft>
                <a:spcPts val="0"/>
              </a:spcAft>
              <a:buSzPts val="1800"/>
              <a:buChar char="■"/>
              <a:defRPr sz="1800"/>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7"/>
        <p:cNvGrpSpPr/>
        <p:nvPr/>
      </p:nvGrpSpPr>
      <p:grpSpPr>
        <a:xfrm>
          <a:off x="0" y="0"/>
          <a:ext cx="0" cy="0"/>
          <a:chOff x="0" y="0"/>
          <a:chExt cx="0" cy="0"/>
        </a:xfrm>
      </p:grpSpPr>
      <p:sp>
        <p:nvSpPr>
          <p:cNvPr id="98" name="Google Shape;98;p2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99" name="Google Shape;99;p29"/>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100" name="Google Shape;100;p29"/>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1"/>
        <p:cNvGrpSpPr/>
        <p:nvPr/>
      </p:nvGrpSpPr>
      <p:grpSpPr>
        <a:xfrm>
          <a:off x="0" y="0"/>
          <a:ext cx="0" cy="0"/>
          <a:chOff x="0" y="0"/>
          <a:chExt cx="0" cy="0"/>
        </a:xfrm>
      </p:grpSpPr>
      <p:sp>
        <p:nvSpPr>
          <p:cNvPr id="102" name="Google Shape;102;p3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lvl1pPr lvl="0" rtl="0">
              <a:spcBef>
                <a:spcPts val="0"/>
              </a:spcBef>
              <a:spcAft>
                <a:spcPts val="0"/>
              </a:spcAft>
              <a:buSzPts val="40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3"/>
        <p:cNvGrpSpPr/>
        <p:nvPr/>
      </p:nvGrpSpPr>
      <p:grpSpPr>
        <a:xfrm>
          <a:off x="0" y="0"/>
          <a:ext cx="0" cy="0"/>
          <a:chOff x="0" y="0"/>
          <a:chExt cx="0" cy="0"/>
        </a:xfrm>
      </p:grpSpPr>
      <p:sp>
        <p:nvSpPr>
          <p:cNvPr id="104" name="Google Shape;104;p31"/>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5" name="Google Shape;105;p31"/>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06"/>
        <p:cNvGrpSpPr/>
        <p:nvPr/>
      </p:nvGrpSpPr>
      <p:grpSpPr>
        <a:xfrm>
          <a:off x="0" y="0"/>
          <a:ext cx="0" cy="0"/>
          <a:chOff x="0" y="0"/>
          <a:chExt cx="0" cy="0"/>
        </a:xfrm>
      </p:grpSpPr>
      <p:sp>
        <p:nvSpPr>
          <p:cNvPr id="107" name="Google Shape;107;p32"/>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64945" y="2253729"/>
            <a:ext cx="7242600" cy="6681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8"/>
        <p:cNvGrpSpPr/>
        <p:nvPr/>
      </p:nvGrpSpPr>
      <p:grpSpPr>
        <a:xfrm>
          <a:off x="0" y="0"/>
          <a:ext cx="0" cy="0"/>
          <a:chOff x="0" y="0"/>
          <a:chExt cx="0" cy="0"/>
        </a:xfrm>
      </p:grpSpPr>
      <p:sp>
        <p:nvSpPr>
          <p:cNvPr id="109" name="Google Shape;109;p33"/>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33"/>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111" name="Google Shape;111;p33"/>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12" name="Google Shape;112;p33"/>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13"/>
        <p:cNvGrpSpPr/>
        <p:nvPr/>
      </p:nvGrpSpPr>
      <p:grpSpPr>
        <a:xfrm>
          <a:off x="0" y="0"/>
          <a:ext cx="0" cy="0"/>
          <a:chOff x="0" y="0"/>
          <a:chExt cx="0" cy="0"/>
        </a:xfrm>
      </p:grpSpPr>
      <p:sp>
        <p:nvSpPr>
          <p:cNvPr id="114" name="Google Shape;114;p34"/>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15"/>
        <p:cNvGrpSpPr/>
        <p:nvPr/>
      </p:nvGrpSpPr>
      <p:grpSpPr>
        <a:xfrm>
          <a:off x="0" y="0"/>
          <a:ext cx="0" cy="0"/>
          <a:chOff x="0" y="0"/>
          <a:chExt cx="0" cy="0"/>
        </a:xfrm>
      </p:grpSpPr>
      <p:sp>
        <p:nvSpPr>
          <p:cNvPr id="116" name="Google Shape;116;p35"/>
          <p:cNvSpPr txBox="1">
            <a:spLocks noGrp="1"/>
          </p:cNvSpPr>
          <p:nvPr>
            <p:ph type="title" hasCustomPrompt="1"/>
          </p:nvPr>
        </p:nvSpPr>
        <p:spPr>
          <a:xfrm>
            <a:off x="264945" y="2163089"/>
            <a:ext cx="7242600" cy="3839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17" name="Google Shape;117;p35"/>
          <p:cNvSpPr txBox="1">
            <a:spLocks noGrp="1"/>
          </p:cNvSpPr>
          <p:nvPr>
            <p:ph type="body" idx="1"/>
          </p:nvPr>
        </p:nvSpPr>
        <p:spPr>
          <a:xfrm>
            <a:off x="264945" y="6164351"/>
            <a:ext cx="7242600" cy="25437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8"/>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123"/>
        <p:cNvGrpSpPr/>
        <p:nvPr/>
      </p:nvGrpSpPr>
      <p:grpSpPr>
        <a:xfrm>
          <a:off x="0" y="0"/>
          <a:ext cx="0" cy="0"/>
          <a:chOff x="0" y="0"/>
          <a:chExt cx="0" cy="0"/>
        </a:xfrm>
      </p:grpSpPr>
      <p:sp>
        <p:nvSpPr>
          <p:cNvPr id="124" name="Google Shape;124;p38"/>
          <p:cNvSpPr txBox="1">
            <a:spLocks noGrp="1"/>
          </p:cNvSpPr>
          <p:nvPr>
            <p:ph type="title"/>
          </p:nvPr>
        </p:nvSpPr>
        <p:spPr>
          <a:xfrm>
            <a:off x="1540817" y="1689497"/>
            <a:ext cx="4690800" cy="34050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5" name="Google Shape;125;p38"/>
          <p:cNvSpPr txBox="1">
            <a:spLocks noGrp="1"/>
          </p:cNvSpPr>
          <p:nvPr>
            <p:ph type="body" idx="1"/>
          </p:nvPr>
        </p:nvSpPr>
        <p:spPr>
          <a:xfrm>
            <a:off x="1540817" y="5186362"/>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6" name="Google Shape;126;p3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Photo - Horizontal" type="tx">
  <p:cSld name="TITLE_AND_BODY">
    <p:spTree>
      <p:nvGrpSpPr>
        <p:cNvPr id="1" name="Shape 127"/>
        <p:cNvGrpSpPr/>
        <p:nvPr/>
      </p:nvGrpSpPr>
      <p:grpSpPr>
        <a:xfrm>
          <a:off x="0" y="0"/>
          <a:ext cx="0" cy="0"/>
          <a:chOff x="0" y="0"/>
          <a:chExt cx="0" cy="0"/>
        </a:xfrm>
      </p:grpSpPr>
      <p:sp>
        <p:nvSpPr>
          <p:cNvPr id="128" name="Google Shape;128;p39"/>
          <p:cNvSpPr>
            <a:spLocks noGrp="1"/>
          </p:cNvSpPr>
          <p:nvPr>
            <p:ph type="pic" idx="2"/>
          </p:nvPr>
        </p:nvSpPr>
        <p:spPr>
          <a:xfrm>
            <a:off x="1691673" y="654843"/>
            <a:ext cx="4383300" cy="61032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9" name="Google Shape;129;p39"/>
          <p:cNvSpPr txBox="1">
            <a:spLocks noGrp="1"/>
          </p:cNvSpPr>
          <p:nvPr>
            <p:ph type="title"/>
          </p:nvPr>
        </p:nvSpPr>
        <p:spPr>
          <a:xfrm>
            <a:off x="1540817" y="6928247"/>
            <a:ext cx="4690800" cy="14667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0" name="Google Shape;130;p39"/>
          <p:cNvSpPr txBox="1">
            <a:spLocks noGrp="1"/>
          </p:cNvSpPr>
          <p:nvPr>
            <p:ph type="body" idx="1"/>
          </p:nvPr>
        </p:nvSpPr>
        <p:spPr>
          <a:xfrm>
            <a:off x="1540817" y="8447484"/>
            <a:ext cx="4690800" cy="11658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1" name="Google Shape;131;p39"/>
          <p:cNvSpPr txBox="1">
            <a:spLocks noGrp="1"/>
          </p:cNvSpPr>
          <p:nvPr>
            <p:ph type="sldNum" idx="12"/>
          </p:nvPr>
        </p:nvSpPr>
        <p:spPr>
          <a:xfrm>
            <a:off x="3804541" y="9534525"/>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132"/>
        <p:cNvGrpSpPr/>
        <p:nvPr/>
      </p:nvGrpSpPr>
      <p:grpSpPr>
        <a:xfrm>
          <a:off x="0" y="0"/>
          <a:ext cx="0" cy="0"/>
          <a:chOff x="0" y="0"/>
          <a:chExt cx="0" cy="0"/>
        </a:xfrm>
      </p:grpSpPr>
      <p:sp>
        <p:nvSpPr>
          <p:cNvPr id="133" name="Google Shape;133;p40"/>
          <p:cNvSpPr txBox="1">
            <a:spLocks noGrp="1"/>
          </p:cNvSpPr>
          <p:nvPr>
            <p:ph type="title"/>
          </p:nvPr>
        </p:nvSpPr>
        <p:spPr>
          <a:xfrm>
            <a:off x="1540817" y="3326606"/>
            <a:ext cx="4690800" cy="34050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4" name="Google Shape;134;p40"/>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135"/>
        <p:cNvGrpSpPr/>
        <p:nvPr/>
      </p:nvGrpSpPr>
      <p:grpSpPr>
        <a:xfrm>
          <a:off x="0" y="0"/>
          <a:ext cx="0" cy="0"/>
          <a:chOff x="0" y="0"/>
          <a:chExt cx="0" cy="0"/>
        </a:xfrm>
      </p:grpSpPr>
      <p:sp>
        <p:nvSpPr>
          <p:cNvPr id="136" name="Google Shape;136;p41"/>
          <p:cNvSpPr>
            <a:spLocks noGrp="1"/>
          </p:cNvSpPr>
          <p:nvPr>
            <p:ph type="pic" idx="2"/>
          </p:nvPr>
        </p:nvSpPr>
        <p:spPr>
          <a:xfrm>
            <a:off x="3982975" y="654843"/>
            <a:ext cx="2391000" cy="8486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7" name="Google Shape;137;p41"/>
          <p:cNvSpPr txBox="1">
            <a:spLocks noGrp="1"/>
          </p:cNvSpPr>
          <p:nvPr>
            <p:ph type="title"/>
          </p:nvPr>
        </p:nvSpPr>
        <p:spPr>
          <a:xfrm>
            <a:off x="1398501" y="654843"/>
            <a:ext cx="2391000" cy="4112400"/>
          </a:xfrm>
          <a:prstGeom prst="rect">
            <a:avLst/>
          </a:prstGeom>
          <a:noFill/>
          <a:ln>
            <a:noFill/>
          </a:ln>
        </p:spPr>
        <p:txBody>
          <a:bodyPr spcFirstLastPara="1" wrap="square" lIns="34275" tIns="34275" rIns="34275" bIns="34275" anchor="b" anchorCtr="0">
            <a:noAutofit/>
          </a:bodyPr>
          <a:lstStyle>
            <a:lvl1pPr marL="0" marR="0" lvl="0" indent="0" algn="ctr" rtl="0">
              <a:lnSpc>
                <a:spcPct val="100000"/>
              </a:lnSpc>
              <a:spcBef>
                <a:spcPts val="0"/>
              </a:spcBef>
              <a:spcAft>
                <a:spcPts val="0"/>
              </a:spcAft>
              <a:buClr>
                <a:srgbClr val="000000"/>
              </a:buClr>
              <a:buSzPts val="500"/>
              <a:buFont typeface="Helvetica Neue"/>
              <a:buNone/>
              <a:defRPr sz="3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38" name="Google Shape;138;p41"/>
          <p:cNvSpPr txBox="1">
            <a:spLocks noGrp="1"/>
          </p:cNvSpPr>
          <p:nvPr>
            <p:ph type="body" idx="1"/>
          </p:nvPr>
        </p:nvSpPr>
        <p:spPr>
          <a:xfrm>
            <a:off x="1398501" y="4911328"/>
            <a:ext cx="2391000" cy="42306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1pPr>
            <a:lvl2pPr marL="914400" marR="0" lvl="1"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2pPr>
            <a:lvl3pPr marL="1371600" marR="0" lvl="2"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3pPr>
            <a:lvl4pPr marL="1828800" marR="0" lvl="3"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4pPr>
            <a:lvl5pPr marL="2286000" marR="0" lvl="4" indent="-228600" algn="ctr" rtl="0">
              <a:lnSpc>
                <a:spcPct val="100000"/>
              </a:lnSpc>
              <a:spcBef>
                <a:spcPts val="0"/>
              </a:spcBef>
              <a:spcAft>
                <a:spcPts val="0"/>
              </a:spcAft>
              <a:buClr>
                <a:srgbClr val="000000"/>
              </a:buClr>
              <a:buSzPts val="1400"/>
              <a:buFont typeface="Helvetica Neue"/>
              <a:buNone/>
              <a:defRPr sz="17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39" name="Google Shape;139;p41"/>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140"/>
        <p:cNvGrpSpPr/>
        <p:nvPr/>
      </p:nvGrpSpPr>
      <p:grpSpPr>
        <a:xfrm>
          <a:off x="0" y="0"/>
          <a:ext cx="0" cy="0"/>
          <a:chOff x="0" y="0"/>
          <a:chExt cx="0" cy="0"/>
        </a:xfrm>
      </p:grpSpPr>
      <p:sp>
        <p:nvSpPr>
          <p:cNvPr id="141" name="Google Shape;141;p42"/>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2" name="Google Shape;142;p42"/>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43"/>
        <p:cNvGrpSpPr/>
        <p:nvPr/>
      </p:nvGrpSpPr>
      <p:grpSpPr>
        <a:xfrm>
          <a:off x="0" y="0"/>
          <a:ext cx="0" cy="0"/>
          <a:chOff x="0" y="0"/>
          <a:chExt cx="0" cy="0"/>
        </a:xfrm>
      </p:grpSpPr>
      <p:sp>
        <p:nvSpPr>
          <p:cNvPr id="144" name="Google Shape;144;p43"/>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45" name="Google Shape;145;p43"/>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6" name="Google Shape;146;p43"/>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64945"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107540" y="2253729"/>
            <a:ext cx="3399900" cy="6681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147"/>
        <p:cNvGrpSpPr/>
        <p:nvPr/>
      </p:nvGrpSpPr>
      <p:grpSpPr>
        <a:xfrm>
          <a:off x="0" y="0"/>
          <a:ext cx="0" cy="0"/>
          <a:chOff x="0" y="0"/>
          <a:chExt cx="0" cy="0"/>
        </a:xfrm>
      </p:grpSpPr>
      <p:sp>
        <p:nvSpPr>
          <p:cNvPr id="148" name="Google Shape;148;p44"/>
          <p:cNvSpPr>
            <a:spLocks noGrp="1"/>
          </p:cNvSpPr>
          <p:nvPr>
            <p:ph type="pic" idx="2"/>
          </p:nvPr>
        </p:nvSpPr>
        <p:spPr>
          <a:xfrm>
            <a:off x="3982975" y="2684859"/>
            <a:ext cx="2391000" cy="64827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49" name="Google Shape;149;p44"/>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50" name="Google Shape;150;p44"/>
          <p:cNvSpPr txBox="1">
            <a:spLocks noGrp="1"/>
          </p:cNvSpPr>
          <p:nvPr>
            <p:ph type="body" idx="1"/>
          </p:nvPr>
        </p:nvSpPr>
        <p:spPr>
          <a:xfrm>
            <a:off x="1398501" y="2684859"/>
            <a:ext cx="2391000" cy="6482700"/>
          </a:xfrm>
          <a:prstGeom prst="rect">
            <a:avLst/>
          </a:prstGeom>
          <a:noFill/>
          <a:ln>
            <a:noFill/>
          </a:ln>
        </p:spPr>
        <p:txBody>
          <a:bodyPr spcFirstLastPara="1" wrap="square" lIns="34275" tIns="34275" rIns="34275" bIns="34275" anchor="ctr" anchorCtr="0">
            <a:noAutofit/>
          </a:bodyPr>
          <a:lstStyle>
            <a:lvl1pPr marL="457200" marR="0" lvl="0"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1pPr>
            <a:lvl2pPr marL="914400" marR="0" lvl="1"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2pPr>
            <a:lvl3pPr marL="1371600" marR="0" lvl="2"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3pPr>
            <a:lvl4pPr marL="1828800" marR="0" lvl="3"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4pPr>
            <a:lvl5pPr marL="2286000" marR="0" lvl="4" indent="-298450" algn="l" rtl="0">
              <a:lnSpc>
                <a:spcPct val="100000"/>
              </a:lnSpc>
              <a:spcBef>
                <a:spcPts val="1700"/>
              </a:spcBef>
              <a:spcAft>
                <a:spcPts val="0"/>
              </a:spcAft>
              <a:buClr>
                <a:srgbClr val="000000"/>
              </a:buClr>
              <a:buSzPts val="1100"/>
              <a:buFont typeface="Helvetica Neue"/>
              <a:buChar char="•"/>
              <a:defRPr sz="14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1" name="Google Shape;151;p44"/>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152"/>
        <p:cNvGrpSpPr/>
        <p:nvPr/>
      </p:nvGrpSpPr>
      <p:grpSpPr>
        <a:xfrm>
          <a:off x="0" y="0"/>
          <a:ext cx="0" cy="0"/>
          <a:chOff x="0" y="0"/>
          <a:chExt cx="0" cy="0"/>
        </a:xfrm>
      </p:grpSpPr>
      <p:sp>
        <p:nvSpPr>
          <p:cNvPr id="153" name="Google Shape;153;p45"/>
          <p:cNvSpPr txBox="1">
            <a:spLocks noGrp="1"/>
          </p:cNvSpPr>
          <p:nvPr>
            <p:ph type="body" idx="1"/>
          </p:nvPr>
        </p:nvSpPr>
        <p:spPr>
          <a:xfrm>
            <a:off x="1398501" y="1309687"/>
            <a:ext cx="4975200" cy="74388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4" name="Google Shape;154;p45"/>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155"/>
        <p:cNvGrpSpPr/>
        <p:nvPr/>
      </p:nvGrpSpPr>
      <p:grpSpPr>
        <a:xfrm>
          <a:off x="0" y="0"/>
          <a:ext cx="0" cy="0"/>
          <a:chOff x="0" y="0"/>
          <a:chExt cx="0" cy="0"/>
        </a:xfrm>
      </p:grpSpPr>
      <p:sp>
        <p:nvSpPr>
          <p:cNvPr id="156" name="Google Shape;156;p46"/>
          <p:cNvSpPr>
            <a:spLocks noGrp="1"/>
          </p:cNvSpPr>
          <p:nvPr>
            <p:ph type="pic" idx="2"/>
          </p:nvPr>
        </p:nvSpPr>
        <p:spPr>
          <a:xfrm>
            <a:off x="3982975" y="5251847"/>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7" name="Google Shape;157;p46"/>
          <p:cNvSpPr>
            <a:spLocks noGrp="1"/>
          </p:cNvSpPr>
          <p:nvPr>
            <p:ph type="pic" idx="3"/>
          </p:nvPr>
        </p:nvSpPr>
        <p:spPr>
          <a:xfrm>
            <a:off x="3985763" y="916781"/>
            <a:ext cx="2391000" cy="38895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8" name="Google Shape;158;p46"/>
          <p:cNvSpPr>
            <a:spLocks noGrp="1"/>
          </p:cNvSpPr>
          <p:nvPr>
            <p:ph type="pic" idx="4"/>
          </p:nvPr>
        </p:nvSpPr>
        <p:spPr>
          <a:xfrm>
            <a:off x="1398501" y="916781"/>
            <a:ext cx="2391000" cy="82251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59" name="Google Shape;159;p46"/>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0"/>
        <p:cNvGrpSpPr/>
        <p:nvPr/>
      </p:nvGrpSpPr>
      <p:grpSpPr>
        <a:xfrm>
          <a:off x="0" y="0"/>
          <a:ext cx="0" cy="0"/>
          <a:chOff x="0" y="0"/>
          <a:chExt cx="0" cy="0"/>
        </a:xfrm>
      </p:grpSpPr>
      <p:sp>
        <p:nvSpPr>
          <p:cNvPr id="161" name="Google Shape;161;p47"/>
          <p:cNvSpPr txBox="1">
            <a:spLocks noGrp="1"/>
          </p:cNvSpPr>
          <p:nvPr>
            <p:ph type="body" idx="1"/>
          </p:nvPr>
        </p:nvSpPr>
        <p:spPr>
          <a:xfrm>
            <a:off x="1540817" y="6561534"/>
            <a:ext cx="4690800" cy="484500"/>
          </a:xfrm>
          <a:prstGeom prst="rect">
            <a:avLst/>
          </a:prstGeom>
          <a:noFill/>
          <a:ln>
            <a:noFill/>
          </a:ln>
        </p:spPr>
        <p:txBody>
          <a:bodyPr spcFirstLastPara="1" wrap="square" lIns="34275" tIns="34275" rIns="34275" bIns="34275" anchor="t"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12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2" name="Google Shape;162;p47"/>
          <p:cNvSpPr txBox="1">
            <a:spLocks noGrp="1"/>
          </p:cNvSpPr>
          <p:nvPr>
            <p:ph type="body" idx="2"/>
          </p:nvPr>
        </p:nvSpPr>
        <p:spPr>
          <a:xfrm>
            <a:off x="1540817" y="4400259"/>
            <a:ext cx="4690800" cy="708000"/>
          </a:xfrm>
          <a:prstGeom prst="rect">
            <a:avLst/>
          </a:prstGeom>
          <a:noFill/>
          <a:ln>
            <a:noFill/>
          </a:ln>
        </p:spPr>
        <p:txBody>
          <a:bodyPr spcFirstLastPara="1" wrap="square" lIns="34275" tIns="34275" rIns="34275" bIns="34275" anchor="ctr" anchorCtr="0">
            <a:noAutofit/>
          </a:bodyPr>
          <a:lstStyle>
            <a:lvl1pPr marL="457200" marR="0" lvl="0" indent="-228600" algn="ctr" rtl="0">
              <a:lnSpc>
                <a:spcPct val="100000"/>
              </a:lnSpc>
              <a:spcBef>
                <a:spcPts val="0"/>
              </a:spcBef>
              <a:spcAft>
                <a:spcPts val="0"/>
              </a:spcAft>
              <a:buClr>
                <a:srgbClr val="000000"/>
              </a:buClr>
              <a:buSzPts val="1400"/>
              <a:buFont typeface="Helvetica Neue"/>
              <a:buNone/>
              <a:defRPr sz="20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3" name="Google Shape;163;p4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164"/>
        <p:cNvGrpSpPr/>
        <p:nvPr/>
      </p:nvGrpSpPr>
      <p:grpSpPr>
        <a:xfrm>
          <a:off x="0" y="0"/>
          <a:ext cx="0" cy="0"/>
          <a:chOff x="0" y="0"/>
          <a:chExt cx="0" cy="0"/>
        </a:xfrm>
      </p:grpSpPr>
      <p:sp>
        <p:nvSpPr>
          <p:cNvPr id="165" name="Google Shape;165;p48"/>
          <p:cNvSpPr>
            <a:spLocks noGrp="1"/>
          </p:cNvSpPr>
          <p:nvPr>
            <p:ph type="pic" idx="2"/>
          </p:nvPr>
        </p:nvSpPr>
        <p:spPr>
          <a:xfrm>
            <a:off x="971550" y="0"/>
            <a:ext cx="5829300" cy="10058400"/>
          </a:xfrm>
          <a:prstGeom prst="rect">
            <a:avLst/>
          </a:prstGeom>
          <a:noFill/>
          <a:ln>
            <a:noFill/>
          </a:ln>
        </p:spPr>
        <p:txBody>
          <a:bodyPr spcFirstLastPara="1" wrap="square" lIns="34275" tIns="34275" rIns="34275" bIns="34275" anchor="t" anchorCtr="0">
            <a:noAutofit/>
          </a:bodyPr>
          <a:lstStyle>
            <a:lvl1pPr marL="228600" marR="0" lvl="0"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393700" marR="0" lvl="1"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558800" marR="0" lvl="2"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736600" marR="0" lvl="3" indent="-2413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901700" marR="0" lvl="4"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1066800" marR="0" lvl="5"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1231900" marR="0" lvl="6"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1397000" marR="0" lvl="7"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1562100" marR="0" lvl="8" indent="-2286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66" name="Google Shape;166;p48"/>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67"/>
        <p:cNvGrpSpPr/>
        <p:nvPr/>
      </p:nvGrpSpPr>
      <p:grpSpPr>
        <a:xfrm>
          <a:off x="0" y="0"/>
          <a:ext cx="0" cy="0"/>
          <a:chOff x="0" y="0"/>
          <a:chExt cx="0" cy="0"/>
        </a:xfrm>
      </p:grpSpPr>
      <p:sp>
        <p:nvSpPr>
          <p:cNvPr id="168" name="Google Shape;168;p49"/>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_AND_BODY_1">
  <p:cSld name="TITLE_AND_BODY_1">
    <p:spTree>
      <p:nvGrpSpPr>
        <p:cNvPr id="1" name="Shape 169"/>
        <p:cNvGrpSpPr/>
        <p:nvPr/>
      </p:nvGrpSpPr>
      <p:grpSpPr>
        <a:xfrm>
          <a:off x="0" y="0"/>
          <a:ext cx="0" cy="0"/>
          <a:chOff x="0" y="0"/>
          <a:chExt cx="0" cy="0"/>
        </a:xfrm>
      </p:grpSpPr>
      <p:sp>
        <p:nvSpPr>
          <p:cNvPr id="170" name="Google Shape;170;p50"/>
          <p:cNvSpPr txBox="1">
            <a:spLocks noGrp="1"/>
          </p:cNvSpPr>
          <p:nvPr>
            <p:ph type="title"/>
          </p:nvPr>
        </p:nvSpPr>
        <p:spPr>
          <a:xfrm>
            <a:off x="264945" y="870271"/>
            <a:ext cx="7242600" cy="1119900"/>
          </a:xfrm>
          <a:prstGeom prst="rect">
            <a:avLst/>
          </a:prstGeom>
        </p:spPr>
        <p:txBody>
          <a:bodyPr spcFirstLastPara="1" wrap="square" lIns="34275" tIns="34275" rIns="34275" bIns="34275" anchor="ctr" anchorCtr="0">
            <a:noAutofit/>
          </a:bodyPr>
          <a:lstStyle>
            <a:lvl1pPr lvl="0" rtl="0">
              <a:spcBef>
                <a:spcPts val="0"/>
              </a:spcBef>
              <a:spcAft>
                <a:spcPts val="0"/>
              </a:spcAft>
              <a:buSzPts val="500"/>
              <a:buNone/>
              <a:defRPr/>
            </a:lvl1pPr>
            <a:lvl2pPr lvl="1" rtl="0">
              <a:spcBef>
                <a:spcPts val="0"/>
              </a:spcBef>
              <a:spcAft>
                <a:spcPts val="0"/>
              </a:spcAft>
              <a:buSzPts val="500"/>
              <a:buNone/>
              <a:defRPr/>
            </a:lvl2pPr>
            <a:lvl3pPr lvl="2" rtl="0">
              <a:spcBef>
                <a:spcPts val="0"/>
              </a:spcBef>
              <a:spcAft>
                <a:spcPts val="0"/>
              </a:spcAft>
              <a:buSzPts val="500"/>
              <a:buNone/>
              <a:defRPr/>
            </a:lvl3pPr>
            <a:lvl4pPr lvl="3" rtl="0">
              <a:spcBef>
                <a:spcPts val="0"/>
              </a:spcBef>
              <a:spcAft>
                <a:spcPts val="0"/>
              </a:spcAft>
              <a:buSzPts val="500"/>
              <a:buNone/>
              <a:defRPr/>
            </a:lvl4pPr>
            <a:lvl5pPr lvl="4" rtl="0">
              <a:spcBef>
                <a:spcPts val="0"/>
              </a:spcBef>
              <a:spcAft>
                <a:spcPts val="0"/>
              </a:spcAft>
              <a:buSzPts val="500"/>
              <a:buNone/>
              <a:defRPr/>
            </a:lvl5pPr>
            <a:lvl6pPr lvl="5" rtl="0">
              <a:spcBef>
                <a:spcPts val="0"/>
              </a:spcBef>
              <a:spcAft>
                <a:spcPts val="0"/>
              </a:spcAft>
              <a:buSzPts val="500"/>
              <a:buNone/>
              <a:defRPr/>
            </a:lvl6pPr>
            <a:lvl7pPr lvl="6" rtl="0">
              <a:spcBef>
                <a:spcPts val="0"/>
              </a:spcBef>
              <a:spcAft>
                <a:spcPts val="0"/>
              </a:spcAft>
              <a:buSzPts val="500"/>
              <a:buNone/>
              <a:defRPr/>
            </a:lvl7pPr>
            <a:lvl8pPr lvl="7" rtl="0">
              <a:spcBef>
                <a:spcPts val="0"/>
              </a:spcBef>
              <a:spcAft>
                <a:spcPts val="0"/>
              </a:spcAft>
              <a:buSzPts val="500"/>
              <a:buNone/>
              <a:defRPr/>
            </a:lvl8pPr>
            <a:lvl9pPr lvl="8" rtl="0">
              <a:spcBef>
                <a:spcPts val="0"/>
              </a:spcBef>
              <a:spcAft>
                <a:spcPts val="0"/>
              </a:spcAft>
              <a:buSzPts val="500"/>
              <a:buNone/>
              <a:defRPr/>
            </a:lvl9pPr>
          </a:lstStyle>
          <a:p>
            <a:endParaRPr/>
          </a:p>
        </p:txBody>
      </p:sp>
      <p:sp>
        <p:nvSpPr>
          <p:cNvPr id="171" name="Google Shape;171;p50"/>
          <p:cNvSpPr txBox="1">
            <a:spLocks noGrp="1"/>
          </p:cNvSpPr>
          <p:nvPr>
            <p:ph type="body" idx="1"/>
          </p:nvPr>
        </p:nvSpPr>
        <p:spPr>
          <a:xfrm>
            <a:off x="264945" y="2253729"/>
            <a:ext cx="7242600" cy="6239700"/>
          </a:xfrm>
          <a:prstGeom prst="rect">
            <a:avLst/>
          </a:prstGeom>
        </p:spPr>
        <p:txBody>
          <a:bodyPr spcFirstLastPara="1" wrap="square" lIns="34275" tIns="34275" rIns="34275" bIns="34275" anchor="ctr" anchorCtr="0">
            <a:noAutofit/>
          </a:bodyPr>
          <a:lstStyle>
            <a:lvl1pPr marL="457200" lvl="0" indent="-317500" rtl="0">
              <a:spcBef>
                <a:spcPts val="2200"/>
              </a:spcBef>
              <a:spcAft>
                <a:spcPts val="0"/>
              </a:spcAft>
              <a:buSzPts val="1400"/>
              <a:buChar char="•"/>
              <a:defRPr/>
            </a:lvl1pPr>
            <a:lvl2pPr marL="914400" lvl="1" indent="-317500" rtl="0">
              <a:spcBef>
                <a:spcPts val="2200"/>
              </a:spcBef>
              <a:spcAft>
                <a:spcPts val="0"/>
              </a:spcAft>
              <a:buSzPts val="1400"/>
              <a:buChar char="•"/>
              <a:defRPr/>
            </a:lvl2pPr>
            <a:lvl3pPr marL="1371600" lvl="2" indent="-317500" rtl="0">
              <a:spcBef>
                <a:spcPts val="2200"/>
              </a:spcBef>
              <a:spcAft>
                <a:spcPts val="0"/>
              </a:spcAft>
              <a:buSzPts val="1400"/>
              <a:buChar char="•"/>
              <a:defRPr/>
            </a:lvl3pPr>
            <a:lvl4pPr marL="1828800" lvl="3" indent="-317500" rtl="0">
              <a:spcBef>
                <a:spcPts val="2200"/>
              </a:spcBef>
              <a:spcAft>
                <a:spcPts val="0"/>
              </a:spcAft>
              <a:buSzPts val="1400"/>
              <a:buChar char="•"/>
              <a:defRPr/>
            </a:lvl4pPr>
            <a:lvl5pPr marL="2286000" lvl="4" indent="-317500" rtl="0">
              <a:spcBef>
                <a:spcPts val="2200"/>
              </a:spcBef>
              <a:spcAft>
                <a:spcPts val="0"/>
              </a:spcAft>
              <a:buSzPts val="1400"/>
              <a:buChar char="•"/>
              <a:defRPr/>
            </a:lvl5pPr>
            <a:lvl6pPr marL="2743200" lvl="5" indent="-317500" rtl="0">
              <a:spcBef>
                <a:spcPts val="2200"/>
              </a:spcBef>
              <a:spcAft>
                <a:spcPts val="0"/>
              </a:spcAft>
              <a:buSzPts val="1400"/>
              <a:buChar char="•"/>
              <a:defRPr/>
            </a:lvl6pPr>
            <a:lvl7pPr marL="3200400" lvl="6" indent="-317500" rtl="0">
              <a:spcBef>
                <a:spcPts val="2200"/>
              </a:spcBef>
              <a:spcAft>
                <a:spcPts val="0"/>
              </a:spcAft>
              <a:buSzPts val="1400"/>
              <a:buChar char="•"/>
              <a:defRPr/>
            </a:lvl7pPr>
            <a:lvl8pPr marL="3657600" lvl="7" indent="-317500" rtl="0">
              <a:spcBef>
                <a:spcPts val="2200"/>
              </a:spcBef>
              <a:spcAft>
                <a:spcPts val="0"/>
              </a:spcAft>
              <a:buSzPts val="1400"/>
              <a:buChar char="•"/>
              <a:defRPr/>
            </a:lvl8pPr>
            <a:lvl9pPr marL="4114800" lvl="8" indent="-317500" rtl="0">
              <a:spcBef>
                <a:spcPts val="2200"/>
              </a:spcBef>
              <a:spcAft>
                <a:spcPts val="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64945" y="870271"/>
            <a:ext cx="7242600" cy="11199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64945" y="1086507"/>
            <a:ext cx="2386800" cy="147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64945" y="2717440"/>
            <a:ext cx="2386800" cy="6217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16713" y="880293"/>
            <a:ext cx="5412600" cy="799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886200" y="-244"/>
            <a:ext cx="3886200" cy="100584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25675" y="2411542"/>
            <a:ext cx="3438300" cy="28986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25675" y="5481569"/>
            <a:ext cx="3438300" cy="241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198575" y="1415969"/>
            <a:ext cx="3261300" cy="7226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64945" y="8273124"/>
            <a:ext cx="5099100" cy="11832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201589" y="9119180"/>
            <a:ext cx="466500" cy="769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slideLayout" Target="../slideLayouts/slideLayout46.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slideLayout" Target="../slideLayouts/slideLayout45.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64945" y="2253729"/>
            <a:ext cx="7242600" cy="6681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201589" y="9119180"/>
            <a:ext cx="466500" cy="7698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Open Sans"/>
              <a:buNone/>
              <a:defRPr sz="2800">
                <a:solidFill>
                  <a:schemeClr val="dk1"/>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rtl="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rtl="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53" name="Google Shape;53;p13"/>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pic>
        <p:nvPicPr>
          <p:cNvPr id="54" name="Google Shape;54;p13"/>
          <p:cNvPicPr preferRelativeResize="0"/>
          <p:nvPr/>
        </p:nvPicPr>
        <p:blipFill>
          <a:blip r:embed="rId13">
            <a:alphaModFix/>
          </a:blip>
          <a:stretch>
            <a:fillRect/>
          </a:stretch>
        </p:blipFill>
        <p:spPr>
          <a:xfrm>
            <a:off x="6744176" y="8934689"/>
            <a:ext cx="808095" cy="2731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5"/>
        <p:cNvGrpSpPr/>
        <p:nvPr/>
      </p:nvGrpSpPr>
      <p:grpSpPr>
        <a:xfrm>
          <a:off x="0" y="0"/>
          <a:ext cx="0" cy="0"/>
          <a:chOff x="0" y="0"/>
          <a:chExt cx="0" cy="0"/>
        </a:xfrm>
      </p:grpSpPr>
      <p:sp>
        <p:nvSpPr>
          <p:cNvPr id="86" name="Google Shape;86;p25"/>
          <p:cNvSpPr txBox="1">
            <a:spLocks noGrp="1"/>
          </p:cNvSpPr>
          <p:nvPr>
            <p:ph type="title"/>
          </p:nvPr>
        </p:nvSpPr>
        <p:spPr>
          <a:xfrm>
            <a:off x="264945" y="870271"/>
            <a:ext cx="7242600" cy="11199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rgbClr val="2E3D49"/>
              </a:buClr>
              <a:buSzPts val="4000"/>
              <a:buFont typeface="Open Sans"/>
              <a:buNone/>
              <a:defRPr sz="4000">
                <a:solidFill>
                  <a:srgbClr val="2E3D49"/>
                </a:solidFill>
                <a:latin typeface="Open Sans"/>
                <a:ea typeface="Open Sans"/>
                <a:cs typeface="Open Sans"/>
                <a:sym typeface="Ope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87" name="Google Shape;87;p25"/>
          <p:cNvSpPr txBox="1">
            <a:spLocks noGrp="1"/>
          </p:cNvSpPr>
          <p:nvPr>
            <p:ph type="body" idx="1"/>
          </p:nvPr>
        </p:nvSpPr>
        <p:spPr>
          <a:xfrm>
            <a:off x="264945" y="2253729"/>
            <a:ext cx="7242600" cy="62397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Open Sans Light"/>
              <a:buChar char="●"/>
              <a:defRPr sz="1800">
                <a:solidFill>
                  <a:schemeClr val="dk2"/>
                </a:solidFill>
                <a:latin typeface="Open Sans Light"/>
                <a:ea typeface="Open Sans Light"/>
                <a:cs typeface="Open Sans Light"/>
                <a:sym typeface="Open Sans Light"/>
              </a:defRPr>
            </a:lvl1pPr>
            <a:lvl2pPr marL="914400" lvl="1"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2pPr>
            <a:lvl3pPr marL="1371600" lvl="2"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3pPr>
            <a:lvl4pPr marL="1828800" lvl="3"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4pPr>
            <a:lvl5pPr marL="2286000" lvl="4"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5pPr>
            <a:lvl6pPr marL="2743200" lvl="5"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6pPr>
            <a:lvl7pPr marL="3200400" lvl="6"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7pPr>
            <a:lvl8pPr marL="3657600" lvl="7" indent="-317500" rtl="0">
              <a:lnSpc>
                <a:spcPct val="115000"/>
              </a:lnSpc>
              <a:spcBef>
                <a:spcPts val="1600"/>
              </a:spcBef>
              <a:spcAft>
                <a:spcPts val="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8pPr>
            <a:lvl9pPr marL="4114800" lvl="8" indent="-317500" rtl="0">
              <a:lnSpc>
                <a:spcPct val="115000"/>
              </a:lnSpc>
              <a:spcBef>
                <a:spcPts val="1600"/>
              </a:spcBef>
              <a:spcAft>
                <a:spcPts val="1600"/>
              </a:spcAft>
              <a:buClr>
                <a:schemeClr val="dk2"/>
              </a:buClr>
              <a:buSzPts val="1400"/>
              <a:buFont typeface="Open Sans Light"/>
              <a:buChar char="■"/>
              <a:defRPr>
                <a:solidFill>
                  <a:schemeClr val="dk2"/>
                </a:solidFill>
                <a:latin typeface="Open Sans Light"/>
                <a:ea typeface="Open Sans Light"/>
                <a:cs typeface="Open Sans Light"/>
                <a:sym typeface="Open Sans Light"/>
              </a:defRPr>
            </a:lvl9pPr>
          </a:lstStyle>
          <a:p>
            <a:endParaRPr/>
          </a:p>
        </p:txBody>
      </p:sp>
      <p:sp>
        <p:nvSpPr>
          <p:cNvPr id="88" name="Google Shape;88;p25"/>
          <p:cNvSpPr/>
          <p:nvPr/>
        </p:nvSpPr>
        <p:spPr>
          <a:xfrm>
            <a:off x="-11" y="964431"/>
            <a:ext cx="32400" cy="9315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FFFFFF"/>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9"/>
        <p:cNvGrpSpPr/>
        <p:nvPr/>
      </p:nvGrpSpPr>
      <p:grpSpPr>
        <a:xfrm>
          <a:off x="0" y="0"/>
          <a:ext cx="0" cy="0"/>
          <a:chOff x="0" y="0"/>
          <a:chExt cx="0" cy="0"/>
        </a:xfrm>
      </p:grpSpPr>
      <p:sp>
        <p:nvSpPr>
          <p:cNvPr id="120" name="Google Shape;120;p37"/>
          <p:cNvSpPr txBox="1">
            <a:spLocks noGrp="1"/>
          </p:cNvSpPr>
          <p:nvPr>
            <p:ph type="title"/>
          </p:nvPr>
        </p:nvSpPr>
        <p:spPr>
          <a:xfrm>
            <a:off x="1398501" y="458391"/>
            <a:ext cx="4975200" cy="2226300"/>
          </a:xfrm>
          <a:prstGeom prst="rect">
            <a:avLst/>
          </a:prstGeom>
          <a:noFill/>
          <a:ln>
            <a:noFill/>
          </a:ln>
        </p:spPr>
        <p:txBody>
          <a:bodyPr spcFirstLastPara="1" wrap="square" lIns="34275" tIns="34275" rIns="34275" bIns="34275" anchor="ctr" anchorCtr="0">
            <a:noAutofit/>
          </a:bodyPr>
          <a:lstStyle>
            <a:lvl1pPr marL="0" marR="0" lvl="0" indent="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1pPr>
            <a:lvl2pPr marL="0" marR="0" lvl="1" indent="88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2pPr>
            <a:lvl3pPr marL="0" marR="0" lvl="2" indent="177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3pPr>
            <a:lvl4pPr marL="0" marR="0" lvl="3" indent="2540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4pPr>
            <a:lvl5pPr marL="0" marR="0" lvl="4" indent="342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5pPr>
            <a:lvl6pPr marL="0" marR="0" lvl="5" indent="431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6pPr>
            <a:lvl7pPr marL="0" marR="0" lvl="6" indent="5207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7pPr>
            <a:lvl8pPr marL="0" marR="0" lvl="7" indent="5969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8pPr>
            <a:lvl9pPr marL="0" marR="0" lvl="8" indent="685800" algn="ctr" rtl="0">
              <a:lnSpc>
                <a:spcPct val="100000"/>
              </a:lnSpc>
              <a:spcBef>
                <a:spcPts val="0"/>
              </a:spcBef>
              <a:spcAft>
                <a:spcPts val="0"/>
              </a:spcAft>
              <a:buClr>
                <a:srgbClr val="000000"/>
              </a:buClr>
              <a:buSzPts val="500"/>
              <a:buFont typeface="Helvetica Neue"/>
              <a:buNone/>
              <a:defRPr sz="4200" b="0" i="0" u="none" strike="noStrike" cap="none">
                <a:solidFill>
                  <a:srgbClr val="000000"/>
                </a:solidFill>
                <a:latin typeface="Helvetica Neue"/>
                <a:ea typeface="Helvetica Neue"/>
                <a:cs typeface="Helvetica Neue"/>
                <a:sym typeface="Helvetica Neue"/>
              </a:defRPr>
            </a:lvl9pPr>
          </a:lstStyle>
          <a:p>
            <a:endParaRPr/>
          </a:p>
        </p:txBody>
      </p:sp>
      <p:sp>
        <p:nvSpPr>
          <p:cNvPr id="121" name="Google Shape;121;p37"/>
          <p:cNvSpPr txBox="1">
            <a:spLocks noGrp="1"/>
          </p:cNvSpPr>
          <p:nvPr>
            <p:ph type="body" idx="1"/>
          </p:nvPr>
        </p:nvSpPr>
        <p:spPr>
          <a:xfrm>
            <a:off x="1398501" y="2684859"/>
            <a:ext cx="4975200" cy="6482700"/>
          </a:xfrm>
          <a:prstGeom prst="rect">
            <a:avLst/>
          </a:prstGeom>
          <a:noFill/>
          <a:ln>
            <a:noFill/>
          </a:ln>
        </p:spPr>
        <p:txBody>
          <a:bodyPr spcFirstLastPara="1" wrap="square" lIns="34275" tIns="34275" rIns="34275" bIns="34275" anchor="ctr" anchorCtr="0">
            <a:noAutofit/>
          </a:bodyPr>
          <a:lstStyle>
            <a:lvl1pPr marL="457200" marR="0" lvl="0"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1pPr>
            <a:lvl2pPr marL="914400" marR="0" lvl="1"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2pPr>
            <a:lvl3pPr marL="1371600" marR="0" lvl="2"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3pPr>
            <a:lvl4pPr marL="1828800" marR="0" lvl="3"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4pPr>
            <a:lvl5pPr marL="2286000" marR="0" lvl="4"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5pPr>
            <a:lvl6pPr marL="2743200" marR="0" lvl="5"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6pPr>
            <a:lvl7pPr marL="3200400" marR="0" lvl="6"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7pPr>
            <a:lvl8pPr marL="3657600" marR="0" lvl="7"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8pPr>
            <a:lvl9pPr marL="4114800" marR="0" lvl="8" indent="-317500" algn="l" rtl="0">
              <a:lnSpc>
                <a:spcPct val="100000"/>
              </a:lnSpc>
              <a:spcBef>
                <a:spcPts val="2200"/>
              </a:spcBef>
              <a:spcAft>
                <a:spcPts val="0"/>
              </a:spcAft>
              <a:buClr>
                <a:srgbClr val="000000"/>
              </a:buClr>
              <a:buSzPts val="1400"/>
              <a:buFont typeface="Helvetica Neue"/>
              <a:buChar char="•"/>
              <a:defRPr sz="1900" b="0" i="0" u="none" strike="noStrike" cap="none">
                <a:solidFill>
                  <a:srgbClr val="000000"/>
                </a:solidFill>
                <a:latin typeface="Helvetica Neue"/>
                <a:ea typeface="Helvetica Neue"/>
                <a:cs typeface="Helvetica Neue"/>
                <a:sym typeface="Helvetica Neue"/>
              </a:defRPr>
            </a:lvl9pPr>
          </a:lstStyle>
          <a:p>
            <a:endParaRPr/>
          </a:p>
        </p:txBody>
      </p:sp>
      <p:sp>
        <p:nvSpPr>
          <p:cNvPr id="122" name="Google Shape;122;p37"/>
          <p:cNvSpPr txBox="1">
            <a:spLocks noGrp="1"/>
          </p:cNvSpPr>
          <p:nvPr>
            <p:ph type="sldNum" idx="12"/>
          </p:nvPr>
        </p:nvSpPr>
        <p:spPr>
          <a:xfrm>
            <a:off x="3804541" y="9541073"/>
            <a:ext cx="157500" cy="375000"/>
          </a:xfrm>
          <a:prstGeom prst="rect">
            <a:avLst/>
          </a:prstGeom>
          <a:noFill/>
          <a:ln>
            <a:noFill/>
          </a:ln>
        </p:spPr>
        <p:txBody>
          <a:bodyPr spcFirstLastPara="1" wrap="square" lIns="26775" tIns="26775" rIns="26775" bIns="26775" anchor="t" anchorCtr="0">
            <a:noAutofit/>
          </a:bodyPr>
          <a:lstStyle>
            <a:lvl1pPr marL="0" marR="0" lvl="0"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1pPr>
            <a:lvl2pPr marL="0" marR="0" lvl="1"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2pPr>
            <a:lvl3pPr marL="0" marR="0" lvl="2"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3pPr>
            <a:lvl4pPr marL="0" marR="0" lvl="3"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4pPr>
            <a:lvl5pPr marL="0" marR="0" lvl="4"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5pPr>
            <a:lvl6pPr marL="0" marR="0" lvl="5"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6pPr>
            <a:lvl7pPr marL="0" marR="0" lvl="6"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7pPr>
            <a:lvl8pPr marL="0" marR="0" lvl="7"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8pPr>
            <a:lvl9pPr marL="0" marR="0" lvl="8" indent="0" algn="ctr" rtl="0">
              <a:lnSpc>
                <a:spcPct val="100000"/>
              </a:lnSpc>
              <a:spcBef>
                <a:spcPts val="0"/>
              </a:spcBef>
              <a:spcAft>
                <a:spcPts val="0"/>
              </a:spcAft>
              <a:buClr>
                <a:srgbClr val="000000"/>
              </a:buClr>
              <a:buFont typeface="Helvetica Neue"/>
              <a:buNone/>
              <a:defRPr sz="900" b="0" i="0" u="none" strike="noStrike" cap="none">
                <a:solidFill>
                  <a:srgbClr val="000000"/>
                </a:solidFill>
                <a:latin typeface="Helvetica Neue"/>
                <a:ea typeface="Helvetica Neue"/>
                <a:cs typeface="Helvetica Neue"/>
                <a:sym typeface="Helvetica Neue"/>
              </a:defRPr>
            </a:lvl9pPr>
          </a:lstStyle>
          <a:p>
            <a:pPr marL="0" lvl="0" indent="0" algn="ctr" rtl="0">
              <a:spcBef>
                <a:spcPts val="0"/>
              </a:spcBef>
              <a:spcAft>
                <a:spcPts val="0"/>
              </a:spcAft>
              <a:buNone/>
            </a:pPr>
            <a:fld id="{00000000-1234-1234-1234-123412341234}" type="slidenum">
              <a:rPr lang="en"/>
              <a:t>‹#›</a:t>
            </a:fld>
            <a:endParaRPr sz="500">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file/d/14SgnE_0wNpuPdF5ss94GGqIBfcxLnpIF/view" TargetMode="External"/><Relationship Id="rId2" Type="http://schemas.openxmlformats.org/officeDocument/2006/relationships/notesSlide" Target="../notesSlides/notesSlide2.xml"/><Relationship Id="rId1" Type="http://schemas.openxmlformats.org/officeDocument/2006/relationships/slideLayout" Target="../slideLayouts/slideLayout25.xml"/><Relationship Id="rId4" Type="http://schemas.openxmlformats.org/officeDocument/2006/relationships/hyperlink" Target="https://drive.google.com/file/d/1YdBZPpaIQvnD9NbgkeLMb5PeFtnhGGRP/view?usp=sharin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75"/>
        <p:cNvGrpSpPr/>
        <p:nvPr/>
      </p:nvGrpSpPr>
      <p:grpSpPr>
        <a:xfrm>
          <a:off x="0" y="0"/>
          <a:ext cx="0" cy="0"/>
          <a:chOff x="0" y="0"/>
          <a:chExt cx="0" cy="0"/>
        </a:xfrm>
      </p:grpSpPr>
      <p:sp>
        <p:nvSpPr>
          <p:cNvPr id="176" name="Google Shape;176;p51"/>
          <p:cNvSpPr/>
          <p:nvPr/>
        </p:nvSpPr>
        <p:spPr>
          <a:xfrm rot="-5400000">
            <a:off x="4270075" y="6556200"/>
            <a:ext cx="3502200" cy="3502200"/>
          </a:xfrm>
          <a:prstGeom prst="rtTriangle">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7" name="Google Shape;177;p51"/>
          <p:cNvPicPr preferRelativeResize="0"/>
          <p:nvPr/>
        </p:nvPicPr>
        <p:blipFill>
          <a:blip r:embed="rId3">
            <a:alphaModFix/>
          </a:blip>
          <a:stretch>
            <a:fillRect/>
          </a:stretch>
        </p:blipFill>
        <p:spPr>
          <a:xfrm>
            <a:off x="6049275" y="8353850"/>
            <a:ext cx="1375200" cy="1375200"/>
          </a:xfrm>
          <a:prstGeom prst="rect">
            <a:avLst/>
          </a:prstGeom>
          <a:noFill/>
          <a:ln>
            <a:noFill/>
          </a:ln>
        </p:spPr>
      </p:pic>
      <p:pic>
        <p:nvPicPr>
          <p:cNvPr id="178" name="Google Shape;178;p51"/>
          <p:cNvPicPr preferRelativeResize="0"/>
          <p:nvPr/>
        </p:nvPicPr>
        <p:blipFill>
          <a:blip r:embed="rId4">
            <a:alphaModFix/>
          </a:blip>
          <a:stretch>
            <a:fillRect/>
          </a:stretch>
        </p:blipFill>
        <p:spPr>
          <a:xfrm>
            <a:off x="1146225" y="2111300"/>
            <a:ext cx="5479925" cy="5479925"/>
          </a:xfrm>
          <a:prstGeom prst="rect">
            <a:avLst/>
          </a:prstGeom>
          <a:noFill/>
          <a:ln>
            <a:noFill/>
          </a:ln>
        </p:spPr>
      </p:pic>
      <p:sp>
        <p:nvSpPr>
          <p:cNvPr id="179" name="Google Shape;179;p51"/>
          <p:cNvSpPr txBox="1">
            <a:spLocks noGrp="1"/>
          </p:cNvSpPr>
          <p:nvPr>
            <p:ph type="title" idx="4294967295"/>
          </p:nvPr>
        </p:nvSpPr>
        <p:spPr>
          <a:xfrm>
            <a:off x="264945" y="423371"/>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4000">
                <a:solidFill>
                  <a:srgbClr val="FFFFFF"/>
                </a:solidFill>
              </a:rPr>
              <a:t>Tech ABC Corp - HR Database</a:t>
            </a:r>
            <a:endParaRPr sz="4000">
              <a:solidFill>
                <a:srgbClr val="FFFFFF"/>
              </a:solidFill>
            </a:endParaRPr>
          </a:p>
          <a:p>
            <a:pPr marL="0" lvl="0" indent="0" algn="l" rtl="0">
              <a:spcBef>
                <a:spcPts val="0"/>
              </a:spcBef>
              <a:spcAft>
                <a:spcPts val="0"/>
              </a:spcAft>
              <a:buNone/>
            </a:pPr>
            <a:endParaRPr/>
          </a:p>
        </p:txBody>
      </p:sp>
      <p:sp>
        <p:nvSpPr>
          <p:cNvPr id="180" name="Google Shape;180;p51"/>
          <p:cNvSpPr txBox="1">
            <a:spLocks noGrp="1"/>
          </p:cNvSpPr>
          <p:nvPr>
            <p:ph type="title" idx="4294967295"/>
          </p:nvPr>
        </p:nvSpPr>
        <p:spPr>
          <a:xfrm>
            <a:off x="264945" y="1074546"/>
            <a:ext cx="7242600" cy="11199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500" dirty="0">
                <a:solidFill>
                  <a:srgbClr val="FFFFFF"/>
                </a:solidFill>
              </a:rPr>
              <a:t>[</a:t>
            </a:r>
            <a:r>
              <a:rPr lang="en" sz="2500" dirty="0" err="1">
                <a:solidFill>
                  <a:srgbClr val="FFFFFF"/>
                </a:solidFill>
              </a:rPr>
              <a:t>Maleina</a:t>
            </a:r>
            <a:r>
              <a:rPr lang="en" sz="2500" dirty="0">
                <a:solidFill>
                  <a:srgbClr val="FFFFFF"/>
                </a:solidFill>
              </a:rPr>
              <a:t> </a:t>
            </a:r>
            <a:r>
              <a:rPr lang="en" sz="2500" dirty="0" err="1">
                <a:solidFill>
                  <a:srgbClr val="FFFFFF"/>
                </a:solidFill>
              </a:rPr>
              <a:t>Bidek</a:t>
            </a:r>
            <a:r>
              <a:rPr lang="en" sz="2500" dirty="0">
                <a:solidFill>
                  <a:srgbClr val="FFFFFF"/>
                </a:solidFill>
              </a:rPr>
              <a:t>, August 19, 2023]</a:t>
            </a:r>
            <a:endParaRPr sz="2500" dirty="0">
              <a:solidFill>
                <a:srgbClr val="FFFFFF"/>
              </a:solidFill>
            </a:endParaRPr>
          </a:p>
          <a:p>
            <a:pPr marL="0" lvl="0" indent="0" algn="l"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6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Logical ERD</a:t>
            </a:r>
            <a:endParaRPr dirty="0"/>
          </a:p>
        </p:txBody>
      </p:sp>
      <p:sp>
        <p:nvSpPr>
          <p:cNvPr id="256" name="Google Shape;256;p63"/>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endParaRPr lang="en-US" sz="1900" b="1" dirty="0">
              <a:latin typeface="Open Sans"/>
              <a:ea typeface="Open Sans"/>
              <a:cs typeface="Open Sans"/>
              <a:sym typeface="Open Sans"/>
            </a:endParaRPr>
          </a:p>
          <a:p>
            <a:pPr marL="107950" lvl="0" indent="0" algn="l" rtl="0">
              <a:spcBef>
                <a:spcPts val="0"/>
              </a:spcBef>
              <a:spcAft>
                <a:spcPts val="0"/>
              </a:spcAft>
              <a:buSzPts val="1900"/>
              <a:buNone/>
            </a:pPr>
            <a:r>
              <a:rPr lang="en-US" sz="1400" dirty="0">
                <a:latin typeface="Open Sans"/>
                <a:ea typeface="Open Sans"/>
                <a:cs typeface="Open Sans"/>
                <a:sym typeface="Open Sans"/>
              </a:rPr>
              <a:t>Notes:</a:t>
            </a:r>
          </a:p>
          <a:p>
            <a:pPr marL="393700" indent="-285750">
              <a:buSzPts val="1900"/>
            </a:pPr>
            <a:r>
              <a:rPr lang="en-US" sz="1400" dirty="0">
                <a:latin typeface="Open Sans"/>
                <a:ea typeface="Open Sans"/>
                <a:cs typeface="Open Sans"/>
                <a:sym typeface="Open Sans"/>
              </a:rPr>
              <a:t>Look up tables have been created for Job Title, Department, Education Level, Office Location, City and State to comply with 3</a:t>
            </a:r>
            <a:r>
              <a:rPr lang="en-US" sz="1400" baseline="30000" dirty="0">
                <a:latin typeface="Open Sans"/>
                <a:ea typeface="Open Sans"/>
                <a:cs typeface="Open Sans"/>
                <a:sym typeface="Open Sans"/>
              </a:rPr>
              <a:t>rd</a:t>
            </a:r>
            <a:r>
              <a:rPr lang="en-US" sz="1400" dirty="0">
                <a:latin typeface="Open Sans"/>
                <a:ea typeface="Open Sans"/>
                <a:cs typeface="Open Sans"/>
                <a:sym typeface="Open Sans"/>
              </a:rPr>
              <a:t> normal form.</a:t>
            </a:r>
          </a:p>
          <a:p>
            <a:pPr marL="393700" indent="-285750">
              <a:buSzPts val="1900"/>
            </a:pPr>
            <a:r>
              <a:rPr lang="en-US" sz="1400" dirty="0">
                <a:latin typeface="Open Sans"/>
                <a:ea typeface="Open Sans"/>
                <a:cs typeface="Open Sans"/>
                <a:sym typeface="Open Sans"/>
              </a:rPr>
              <a:t>Employee Role, Employee Manager, Employee Location and Salary each have a set of start and end dates associated with them. These can be initialized with the same start and end date fields that exist in the current Excel dataset. Post-implementation they can be tracked separately.</a:t>
            </a:r>
          </a:p>
          <a:p>
            <a:pPr marL="393700" indent="-285750">
              <a:buSzPts val="1900"/>
            </a:pPr>
            <a:r>
              <a:rPr lang="en-US" sz="1400" dirty="0">
                <a:latin typeface="Open Sans"/>
                <a:ea typeface="Open Sans"/>
                <a:cs typeface="Open Sans"/>
                <a:sym typeface="Open Sans"/>
              </a:rPr>
              <a:t>Employee Address does not have start and end dates since it is not a business necessity to track address history.</a:t>
            </a:r>
          </a:p>
          <a:p>
            <a:pPr marL="393700" indent="-285750">
              <a:buSzPts val="1900"/>
            </a:pPr>
            <a:r>
              <a:rPr lang="en-US" sz="1400" dirty="0">
                <a:latin typeface="Open Sans"/>
                <a:ea typeface="Open Sans"/>
                <a:cs typeface="Open Sans"/>
                <a:sym typeface="Open Sans"/>
              </a:rPr>
              <a:t>Likewise, we assume that employee name, email and education level histories are not necessary to track separately.</a:t>
            </a:r>
          </a:p>
          <a:p>
            <a:pPr marL="457200" lvl="0" indent="0" algn="l" rtl="0">
              <a:spcBef>
                <a:spcPts val="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0"/>
              </a:spcAft>
              <a:buNone/>
            </a:pPr>
            <a:endParaRPr sz="1900" dirty="0"/>
          </a:p>
          <a:p>
            <a:pPr marL="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8509EE39-E5CD-AC1F-5DCB-57829BF1316B}"/>
              </a:ext>
            </a:extLst>
          </p:cNvPr>
          <p:cNvPicPr>
            <a:picLocks noChangeAspect="1"/>
          </p:cNvPicPr>
          <p:nvPr/>
        </p:nvPicPr>
        <p:blipFill>
          <a:blip r:embed="rId3"/>
          <a:stretch>
            <a:fillRect/>
          </a:stretch>
        </p:blipFill>
        <p:spPr>
          <a:xfrm>
            <a:off x="0" y="2253724"/>
            <a:ext cx="7772400" cy="391947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6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Physical ERD</a:t>
            </a:r>
            <a:endParaRPr dirty="0"/>
          </a:p>
        </p:txBody>
      </p:sp>
      <p:sp>
        <p:nvSpPr>
          <p:cNvPr id="263" name="Google Shape;263;p64"/>
          <p:cNvSpPr txBox="1">
            <a:spLocks noGrp="1"/>
          </p:cNvSpPr>
          <p:nvPr>
            <p:ph type="body" idx="1"/>
          </p:nvPr>
        </p:nvSpPr>
        <p:spPr>
          <a:xfrm>
            <a:off x="264950" y="1990174"/>
            <a:ext cx="7242600" cy="7731900"/>
          </a:xfrm>
          <a:prstGeom prst="rect">
            <a:avLst/>
          </a:prstGeom>
        </p:spPr>
        <p:txBody>
          <a:bodyPr spcFirstLastPara="1" wrap="square" lIns="91425" tIns="91425" rIns="91425" bIns="91425" anchor="t" anchorCtr="0">
            <a:noAutofit/>
          </a:bodyPr>
          <a:lstStyle/>
          <a:p>
            <a:pPr indent="0">
              <a:spcAft>
                <a:spcPts val="1600"/>
              </a:spcAft>
              <a:buNone/>
            </a:pPr>
            <a:endParaRPr lang="en-US" sz="1500" dirty="0">
              <a:solidFill>
                <a:srgbClr val="525C65"/>
              </a:solidFill>
              <a:highlight>
                <a:srgbClr val="FFFFFF"/>
              </a:highlight>
              <a:latin typeface="Open Sans"/>
              <a:ea typeface="Open Sans"/>
              <a:cs typeface="Open Sans"/>
              <a:sym typeface="Open Sans"/>
            </a:endParaRPr>
          </a:p>
          <a:p>
            <a:pPr indent="0">
              <a:spcAft>
                <a:spcPts val="1600"/>
              </a:spcAft>
              <a:buNone/>
            </a:pPr>
            <a:endParaRPr lang="en-US" sz="1500" dirty="0">
              <a:solidFill>
                <a:srgbClr val="525C65"/>
              </a:solidFill>
              <a:highlight>
                <a:srgbClr val="FFFFFF"/>
              </a:highlight>
              <a:latin typeface="Open Sans"/>
              <a:ea typeface="Open Sans"/>
              <a:cs typeface="Open Sans"/>
              <a:sym typeface="Open Sans"/>
            </a:endParaRPr>
          </a:p>
          <a:p>
            <a:pPr indent="0">
              <a:spcAft>
                <a:spcPts val="1600"/>
              </a:spcAft>
              <a:buNone/>
            </a:pPr>
            <a:endParaRPr lang="en-US" sz="1500" dirty="0">
              <a:solidFill>
                <a:srgbClr val="525C65"/>
              </a:solidFill>
              <a:highlight>
                <a:srgbClr val="FFFFFF"/>
              </a:highlight>
              <a:latin typeface="Open Sans"/>
              <a:ea typeface="Open Sans"/>
              <a:cs typeface="Open Sans"/>
              <a:sym typeface="Open Sans"/>
            </a:endParaRPr>
          </a:p>
          <a:p>
            <a:pPr indent="0">
              <a:spcAft>
                <a:spcPts val="1600"/>
              </a:spcAft>
              <a:buNone/>
            </a:pPr>
            <a:endParaRPr lang="en-US" sz="1500" dirty="0">
              <a:solidFill>
                <a:srgbClr val="525C65"/>
              </a:solidFill>
              <a:highlight>
                <a:srgbClr val="FFFFFF"/>
              </a:highlight>
              <a:latin typeface="Open Sans"/>
              <a:ea typeface="Open Sans"/>
              <a:cs typeface="Open Sans"/>
              <a:sym typeface="Open Sans"/>
            </a:endParaRPr>
          </a:p>
          <a:p>
            <a:pPr indent="0">
              <a:spcAft>
                <a:spcPts val="1600"/>
              </a:spcAft>
              <a:buNone/>
            </a:pPr>
            <a:endParaRPr lang="en-US" sz="1500" dirty="0">
              <a:solidFill>
                <a:srgbClr val="525C65"/>
              </a:solidFill>
              <a:highlight>
                <a:srgbClr val="FFFFFF"/>
              </a:highlight>
              <a:latin typeface="Open Sans"/>
              <a:ea typeface="Open Sans"/>
              <a:cs typeface="Open Sans"/>
              <a:sym typeface="Open Sans"/>
            </a:endParaRPr>
          </a:p>
          <a:p>
            <a:pPr indent="0">
              <a:spcAft>
                <a:spcPts val="1600"/>
              </a:spcAft>
              <a:buNone/>
            </a:pPr>
            <a:endParaRPr lang="en-US" sz="1500" dirty="0">
              <a:solidFill>
                <a:srgbClr val="525C65"/>
              </a:solidFill>
              <a:highlight>
                <a:srgbClr val="FFFFFF"/>
              </a:highlight>
              <a:latin typeface="Open Sans"/>
              <a:ea typeface="Open Sans"/>
              <a:cs typeface="Open Sans"/>
              <a:sym typeface="Open Sans"/>
            </a:endParaRPr>
          </a:p>
          <a:p>
            <a:pPr indent="0">
              <a:spcAft>
                <a:spcPts val="1600"/>
              </a:spcAft>
              <a:buNone/>
            </a:pPr>
            <a:endParaRPr lang="en-US" sz="1500" dirty="0">
              <a:solidFill>
                <a:srgbClr val="525C65"/>
              </a:solidFill>
              <a:highlight>
                <a:srgbClr val="FFFFFF"/>
              </a:highlight>
              <a:latin typeface="Open Sans"/>
              <a:ea typeface="Open Sans"/>
              <a:cs typeface="Open Sans"/>
              <a:sym typeface="Open Sans"/>
            </a:endParaRPr>
          </a:p>
          <a:p>
            <a:pPr indent="0">
              <a:spcAft>
                <a:spcPts val="1600"/>
              </a:spcAft>
              <a:buNone/>
            </a:pPr>
            <a:endParaRPr lang="en-US" sz="1500" dirty="0">
              <a:solidFill>
                <a:srgbClr val="525C65"/>
              </a:solidFill>
              <a:highlight>
                <a:srgbClr val="FFFFFF"/>
              </a:highlight>
              <a:latin typeface="Open Sans"/>
              <a:ea typeface="Open Sans"/>
              <a:cs typeface="Open Sans"/>
              <a:sym typeface="Open Sans"/>
            </a:endParaRPr>
          </a:p>
          <a:p>
            <a:pPr indent="0">
              <a:spcAft>
                <a:spcPts val="1600"/>
              </a:spcAft>
              <a:buNone/>
            </a:pPr>
            <a:endParaRPr lang="en-US" sz="1500" dirty="0">
              <a:solidFill>
                <a:srgbClr val="525C65"/>
              </a:solidFill>
              <a:highlight>
                <a:srgbClr val="FFFFFF"/>
              </a:highlight>
              <a:latin typeface="Open Sans"/>
              <a:ea typeface="Open Sans"/>
              <a:cs typeface="Open Sans"/>
              <a:sym typeface="Open Sans"/>
            </a:endParaRPr>
          </a:p>
          <a:p>
            <a:pPr indent="0">
              <a:spcAft>
                <a:spcPts val="1600"/>
              </a:spcAft>
              <a:buNone/>
            </a:pPr>
            <a:r>
              <a:rPr lang="en-US" sz="1200" dirty="0">
                <a:solidFill>
                  <a:srgbClr val="525C65"/>
                </a:solidFill>
                <a:highlight>
                  <a:srgbClr val="FFFFFF"/>
                </a:highlight>
                <a:latin typeface="Open Sans"/>
                <a:ea typeface="Open Sans"/>
                <a:cs typeface="Open Sans"/>
                <a:sym typeface="Open Sans"/>
              </a:rPr>
              <a:t>Notes: </a:t>
            </a:r>
          </a:p>
          <a:p>
            <a:pPr marL="742950" indent="-285750">
              <a:spcAft>
                <a:spcPts val="1600"/>
              </a:spcAft>
              <a:buFont typeface="Arial" panose="020B0604020202020204" pitchFamily="34" charset="0"/>
              <a:buChar char="•"/>
            </a:pPr>
            <a:r>
              <a:rPr lang="en-US" sz="1200" dirty="0">
                <a:solidFill>
                  <a:srgbClr val="525C65"/>
                </a:solidFill>
                <a:highlight>
                  <a:srgbClr val="FFFFFF"/>
                </a:highlight>
                <a:latin typeface="Open Sans"/>
                <a:ea typeface="Open Sans"/>
                <a:cs typeface="Open Sans"/>
                <a:sym typeface="Open Sans"/>
              </a:rPr>
              <a:t>The </a:t>
            </a:r>
            <a:r>
              <a:rPr lang="en-US" sz="1200" dirty="0" err="1">
                <a:solidFill>
                  <a:srgbClr val="525C65"/>
                </a:solidFill>
                <a:highlight>
                  <a:srgbClr val="FFFFFF"/>
                </a:highlight>
                <a:latin typeface="Open Sans"/>
                <a:ea typeface="Open Sans"/>
                <a:cs typeface="Open Sans"/>
                <a:sym typeface="Open Sans"/>
              </a:rPr>
              <a:t>Employee_ID</a:t>
            </a:r>
            <a:r>
              <a:rPr lang="en-US" sz="1200" dirty="0">
                <a:solidFill>
                  <a:srgbClr val="525C65"/>
                </a:solidFill>
                <a:highlight>
                  <a:srgbClr val="FFFFFF"/>
                </a:highlight>
                <a:latin typeface="Open Sans"/>
                <a:ea typeface="Open Sans"/>
                <a:cs typeface="Open Sans"/>
                <a:sym typeface="Open Sans"/>
              </a:rPr>
              <a:t> is the only primary key on the Employee table. This is necessary for the foreign key constraints for the other related tables. If an employee quits and subsequently rejoins the company, they will require another unique id.</a:t>
            </a:r>
          </a:p>
          <a:p>
            <a:pPr marL="742950" indent="-285750">
              <a:spcAft>
                <a:spcPts val="1600"/>
              </a:spcAft>
              <a:buFont typeface="Arial" panose="020B0604020202020204" pitchFamily="34" charset="0"/>
              <a:buChar char="•"/>
            </a:pPr>
            <a:r>
              <a:rPr lang="en-US" sz="1200" dirty="0">
                <a:solidFill>
                  <a:srgbClr val="525C65"/>
                </a:solidFill>
                <a:highlight>
                  <a:srgbClr val="FFFFFF"/>
                </a:highlight>
                <a:latin typeface="Open Sans"/>
                <a:ea typeface="Open Sans"/>
                <a:cs typeface="Open Sans"/>
                <a:sym typeface="Open Sans"/>
              </a:rPr>
              <a:t>I kept the alphanumeric format for the </a:t>
            </a:r>
            <a:r>
              <a:rPr lang="en-US" sz="1200" dirty="0" err="1">
                <a:solidFill>
                  <a:srgbClr val="525C65"/>
                </a:solidFill>
                <a:highlight>
                  <a:srgbClr val="FFFFFF"/>
                </a:highlight>
                <a:latin typeface="Open Sans"/>
                <a:ea typeface="Open Sans"/>
                <a:cs typeface="Open Sans"/>
                <a:sym typeface="Open Sans"/>
              </a:rPr>
              <a:t>Employee_ID</a:t>
            </a:r>
            <a:r>
              <a:rPr lang="en-US" sz="1200" dirty="0">
                <a:solidFill>
                  <a:srgbClr val="525C65"/>
                </a:solidFill>
                <a:highlight>
                  <a:srgbClr val="FFFFFF"/>
                </a:highlight>
                <a:latin typeface="Open Sans"/>
                <a:ea typeface="Open Sans"/>
                <a:cs typeface="Open Sans"/>
                <a:sym typeface="Open Sans"/>
              </a:rPr>
              <a:t> and ensured that the old ids were used. It will be helpful if develop a function to automate the generation of these ids.</a:t>
            </a:r>
          </a:p>
          <a:p>
            <a:pPr marL="742950" indent="-285750">
              <a:spcAft>
                <a:spcPts val="1600"/>
              </a:spcAft>
              <a:buFont typeface="Arial" panose="020B0604020202020204" pitchFamily="34" charset="0"/>
              <a:buChar char="•"/>
            </a:pPr>
            <a:r>
              <a:rPr lang="en-US" sz="1200" dirty="0">
                <a:solidFill>
                  <a:srgbClr val="525C65"/>
                </a:solidFill>
                <a:highlight>
                  <a:srgbClr val="FFFFFF"/>
                </a:highlight>
                <a:latin typeface="Open Sans"/>
                <a:ea typeface="Open Sans"/>
                <a:cs typeface="Open Sans"/>
                <a:sym typeface="Open Sans"/>
              </a:rPr>
              <a:t>The start dates and </a:t>
            </a:r>
            <a:r>
              <a:rPr lang="en-US" sz="1200" dirty="0" err="1">
                <a:solidFill>
                  <a:srgbClr val="525C65"/>
                </a:solidFill>
                <a:highlight>
                  <a:srgbClr val="FFFFFF"/>
                </a:highlight>
                <a:latin typeface="Open Sans"/>
                <a:ea typeface="Open Sans"/>
                <a:cs typeface="Open Sans"/>
                <a:sym typeface="Open Sans"/>
              </a:rPr>
              <a:t>Employee_ID</a:t>
            </a:r>
            <a:r>
              <a:rPr lang="en-US" sz="1200" dirty="0">
                <a:solidFill>
                  <a:srgbClr val="525C65"/>
                </a:solidFill>
                <a:highlight>
                  <a:srgbClr val="FFFFFF"/>
                </a:highlight>
                <a:latin typeface="Open Sans"/>
                <a:ea typeface="Open Sans"/>
                <a:cs typeface="Open Sans"/>
                <a:sym typeface="Open Sans"/>
              </a:rPr>
              <a:t> form a compound key on the </a:t>
            </a:r>
            <a:r>
              <a:rPr lang="en-US" sz="1200" dirty="0" err="1">
                <a:solidFill>
                  <a:srgbClr val="525C65"/>
                </a:solidFill>
                <a:highlight>
                  <a:srgbClr val="FFFFFF"/>
                </a:highlight>
                <a:latin typeface="Open Sans"/>
                <a:ea typeface="Open Sans"/>
                <a:cs typeface="Open Sans"/>
                <a:sym typeface="Open Sans"/>
              </a:rPr>
              <a:t>Employee_Role</a:t>
            </a:r>
            <a:r>
              <a:rPr lang="en-US" sz="1200" dirty="0">
                <a:solidFill>
                  <a:srgbClr val="525C65"/>
                </a:solidFill>
                <a:highlight>
                  <a:srgbClr val="FFFFFF"/>
                </a:highlight>
                <a:latin typeface="Open Sans"/>
                <a:ea typeface="Open Sans"/>
                <a:cs typeface="Open Sans"/>
                <a:sym typeface="Open Sans"/>
              </a:rPr>
              <a:t>, </a:t>
            </a:r>
            <a:r>
              <a:rPr lang="en-US" sz="1200" dirty="0" err="1">
                <a:solidFill>
                  <a:srgbClr val="525C65"/>
                </a:solidFill>
                <a:highlight>
                  <a:srgbClr val="FFFFFF"/>
                </a:highlight>
                <a:latin typeface="Open Sans"/>
                <a:ea typeface="Open Sans"/>
                <a:cs typeface="Open Sans"/>
                <a:sym typeface="Open Sans"/>
              </a:rPr>
              <a:t>Employee_Manager</a:t>
            </a:r>
            <a:r>
              <a:rPr lang="en-US" sz="1200" dirty="0">
                <a:solidFill>
                  <a:srgbClr val="525C65"/>
                </a:solidFill>
                <a:highlight>
                  <a:srgbClr val="FFFFFF"/>
                </a:highlight>
                <a:latin typeface="Open Sans"/>
                <a:ea typeface="Open Sans"/>
                <a:cs typeface="Open Sans"/>
                <a:sym typeface="Open Sans"/>
              </a:rPr>
              <a:t>, </a:t>
            </a:r>
            <a:r>
              <a:rPr lang="en-US" sz="1200" dirty="0" err="1">
                <a:solidFill>
                  <a:srgbClr val="525C65"/>
                </a:solidFill>
                <a:highlight>
                  <a:srgbClr val="FFFFFF"/>
                </a:highlight>
                <a:latin typeface="Open Sans"/>
                <a:ea typeface="Open Sans"/>
                <a:cs typeface="Open Sans"/>
                <a:sym typeface="Open Sans"/>
              </a:rPr>
              <a:t>Employee_Location</a:t>
            </a:r>
            <a:r>
              <a:rPr lang="en-US" sz="1200" dirty="0">
                <a:solidFill>
                  <a:srgbClr val="525C65"/>
                </a:solidFill>
                <a:highlight>
                  <a:srgbClr val="FFFFFF"/>
                </a:highlight>
                <a:latin typeface="Open Sans"/>
                <a:ea typeface="Open Sans"/>
                <a:cs typeface="Open Sans"/>
                <a:sym typeface="Open Sans"/>
              </a:rPr>
              <a:t> and Salary tables.</a:t>
            </a:r>
          </a:p>
          <a:p>
            <a:pPr marL="742950" indent="-285750">
              <a:spcAft>
                <a:spcPts val="1600"/>
              </a:spcAft>
              <a:buFont typeface="Arial" panose="020B0604020202020204" pitchFamily="34" charset="0"/>
              <a:buChar char="•"/>
            </a:pPr>
            <a:r>
              <a:rPr lang="en-US" sz="1200" dirty="0">
                <a:solidFill>
                  <a:srgbClr val="525C65"/>
                </a:solidFill>
                <a:highlight>
                  <a:srgbClr val="FFFFFF"/>
                </a:highlight>
                <a:latin typeface="Open Sans"/>
                <a:ea typeface="Open Sans"/>
                <a:cs typeface="Open Sans"/>
                <a:sym typeface="Open Sans"/>
              </a:rPr>
              <a:t>Ideally, we should split fields like Name into </a:t>
            </a:r>
            <a:r>
              <a:rPr lang="en-US" sz="1200" dirty="0" err="1">
                <a:solidFill>
                  <a:srgbClr val="525C65"/>
                </a:solidFill>
                <a:highlight>
                  <a:srgbClr val="FFFFFF"/>
                </a:highlight>
                <a:latin typeface="Open Sans"/>
                <a:ea typeface="Open Sans"/>
                <a:cs typeface="Open Sans"/>
                <a:sym typeface="Open Sans"/>
              </a:rPr>
              <a:t>First_Name</a:t>
            </a:r>
            <a:r>
              <a:rPr lang="en-US" sz="1200" dirty="0">
                <a:solidFill>
                  <a:srgbClr val="525C65"/>
                </a:solidFill>
                <a:highlight>
                  <a:srgbClr val="FFFFFF"/>
                </a:highlight>
                <a:latin typeface="Open Sans"/>
                <a:ea typeface="Open Sans"/>
                <a:cs typeface="Open Sans"/>
                <a:sym typeface="Open Sans"/>
              </a:rPr>
              <a:t> and </a:t>
            </a:r>
            <a:r>
              <a:rPr lang="en-US" sz="1200" dirty="0" err="1">
                <a:solidFill>
                  <a:srgbClr val="525C65"/>
                </a:solidFill>
                <a:highlight>
                  <a:srgbClr val="FFFFFF"/>
                </a:highlight>
                <a:latin typeface="Open Sans"/>
                <a:ea typeface="Open Sans"/>
                <a:cs typeface="Open Sans"/>
                <a:sym typeface="Open Sans"/>
              </a:rPr>
              <a:t>Last_Name</a:t>
            </a:r>
            <a:r>
              <a:rPr lang="en-US" sz="1200" dirty="0">
                <a:solidFill>
                  <a:srgbClr val="525C65"/>
                </a:solidFill>
                <a:highlight>
                  <a:srgbClr val="FFFFFF"/>
                </a:highlight>
                <a:latin typeface="Open Sans"/>
                <a:ea typeface="Open Sans"/>
                <a:cs typeface="Open Sans"/>
                <a:sym typeface="Open Sans"/>
              </a:rPr>
              <a:t>. This would require developing a function to parse names and as such, is out of scope for this project. This could be a subsequent modification.</a:t>
            </a:r>
          </a:p>
        </p:txBody>
      </p:sp>
      <p:pic>
        <p:nvPicPr>
          <p:cNvPr id="2" name="Picture 1">
            <a:extLst>
              <a:ext uri="{FF2B5EF4-FFF2-40B4-BE49-F238E27FC236}">
                <a16:creationId xmlns:a16="http://schemas.microsoft.com/office/drawing/2014/main" id="{5D9081FD-0897-FEA2-012E-C53D21C0F7ED}"/>
              </a:ext>
            </a:extLst>
          </p:cNvPr>
          <p:cNvPicPr>
            <a:picLocks noChangeAspect="1"/>
          </p:cNvPicPr>
          <p:nvPr/>
        </p:nvPicPr>
        <p:blipFill>
          <a:blip r:embed="rId3"/>
          <a:stretch>
            <a:fillRect/>
          </a:stretch>
        </p:blipFill>
        <p:spPr>
          <a:xfrm>
            <a:off x="0" y="2149576"/>
            <a:ext cx="7772400" cy="386845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68"/>
        <p:cNvGrpSpPr/>
        <p:nvPr/>
      </p:nvGrpSpPr>
      <p:grpSpPr>
        <a:xfrm>
          <a:off x="0" y="0"/>
          <a:ext cx="0" cy="0"/>
          <a:chOff x="0" y="0"/>
          <a:chExt cx="0" cy="0"/>
        </a:xfrm>
      </p:grpSpPr>
      <p:sp>
        <p:nvSpPr>
          <p:cNvPr id="269" name="Google Shape;269;p65"/>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3</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Create A Physical Database</a:t>
            </a:r>
            <a:endParaRPr sz="3000">
              <a:solidFill>
                <a:srgbClr val="FFFFFF"/>
              </a:solidFill>
              <a:latin typeface="Open Sans"/>
              <a:ea typeface="Open Sans"/>
              <a:cs typeface="Open Sans"/>
              <a:sym typeface="Open Sans"/>
            </a:endParaRPr>
          </a:p>
        </p:txBody>
      </p:sp>
      <p:sp>
        <p:nvSpPr>
          <p:cNvPr id="270" name="Google Shape;270;p65"/>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00" y="1990171"/>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t>
            </a:r>
            <a:r>
              <a:rPr lang="fr-CA" sz="1900" dirty="0"/>
              <a:t>the new </a:t>
            </a:r>
            <a:r>
              <a:rPr lang="fr-CA" sz="1900" dirty="0" err="1"/>
              <a:t>database</a:t>
            </a:r>
            <a:r>
              <a:rPr lang="fr-CA" sz="1900" dirty="0"/>
              <a:t> tables:</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6F473DC9-F147-0CAF-7FEC-607E4E4EEB87}"/>
              </a:ext>
            </a:extLst>
          </p:cNvPr>
          <p:cNvPicPr>
            <a:picLocks noChangeAspect="1"/>
          </p:cNvPicPr>
          <p:nvPr/>
        </p:nvPicPr>
        <p:blipFill>
          <a:blip r:embed="rId3"/>
          <a:stretch>
            <a:fillRect/>
          </a:stretch>
        </p:blipFill>
        <p:spPr>
          <a:xfrm>
            <a:off x="677017" y="2758698"/>
            <a:ext cx="6661430" cy="6975155"/>
          </a:xfrm>
          <a:prstGeom prst="rect">
            <a:avLst/>
          </a:prstGeom>
        </p:spPr>
      </p:pic>
    </p:spTree>
    <p:extLst>
      <p:ext uri="{BB962C8B-B14F-4D97-AF65-F5344CB8AC3E}">
        <p14:creationId xmlns:p14="http://schemas.microsoft.com/office/powerpoint/2010/main" val="19934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DDL</a:t>
            </a:r>
            <a:endParaRPr/>
          </a:p>
        </p:txBody>
      </p:sp>
      <p:sp>
        <p:nvSpPr>
          <p:cNvPr id="282" name="Google Shape;282;p67"/>
          <p:cNvSpPr txBox="1">
            <a:spLocks noGrp="1"/>
          </p:cNvSpPr>
          <p:nvPr>
            <p:ph type="body" idx="1"/>
          </p:nvPr>
        </p:nvSpPr>
        <p:spPr>
          <a:xfrm>
            <a:off x="264900" y="1773277"/>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dirty="0"/>
              <a:t>Create </a:t>
            </a:r>
            <a:r>
              <a:rPr lang="fr-CA" sz="1900" dirty="0"/>
              <a:t>the new </a:t>
            </a:r>
            <a:r>
              <a:rPr lang="fr-CA" sz="1900" dirty="0" err="1"/>
              <a:t>database</a:t>
            </a:r>
            <a:r>
              <a:rPr lang="fr-CA" sz="1900" dirty="0"/>
              <a:t> tables, </a:t>
            </a:r>
            <a:r>
              <a:rPr lang="fr-CA" sz="1900" dirty="0" err="1"/>
              <a:t>cont</a:t>
            </a:r>
            <a:r>
              <a:rPr lang="fr-CA" sz="1900" dirty="0"/>
              <a:t>.:</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5FDFF628-BD4E-544B-BD48-90AAB6B8DA4A}"/>
              </a:ext>
            </a:extLst>
          </p:cNvPr>
          <p:cNvPicPr>
            <a:picLocks noChangeAspect="1"/>
          </p:cNvPicPr>
          <p:nvPr/>
        </p:nvPicPr>
        <p:blipFill>
          <a:blip r:embed="rId3"/>
          <a:stretch>
            <a:fillRect/>
          </a:stretch>
        </p:blipFill>
        <p:spPr>
          <a:xfrm>
            <a:off x="666426" y="2343671"/>
            <a:ext cx="6098583" cy="7445560"/>
          </a:xfrm>
          <a:prstGeom prst="rect">
            <a:avLst/>
          </a:prstGeom>
        </p:spPr>
      </p:pic>
    </p:spTree>
    <p:extLst>
      <p:ext uri="{BB962C8B-B14F-4D97-AF65-F5344CB8AC3E}">
        <p14:creationId xmlns:p14="http://schemas.microsoft.com/office/powerpoint/2010/main" val="451997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282" name="Google Shape;282;p67"/>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900" dirty="0"/>
              <a:t>Insert data </a:t>
            </a:r>
            <a:r>
              <a:rPr lang="fr-CA" sz="1900" dirty="0" err="1"/>
              <a:t>into</a:t>
            </a:r>
            <a:r>
              <a:rPr lang="fr-CA" sz="1900" dirty="0"/>
              <a:t> the </a:t>
            </a:r>
            <a:r>
              <a:rPr lang="fr-CA" sz="1900" dirty="0" err="1"/>
              <a:t>lookup</a:t>
            </a:r>
            <a:r>
              <a:rPr lang="fr-CA" sz="1900" dirty="0"/>
              <a:t> tables first and </a:t>
            </a:r>
            <a:r>
              <a:rPr lang="fr-CA" sz="1900" dirty="0" err="1"/>
              <a:t>verify</a:t>
            </a:r>
            <a:r>
              <a:rPr lang="fr-CA" sz="1900" dirty="0"/>
              <a:t>:</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A8361A3A-9EB5-9F0E-98B0-D43C270739D4}"/>
              </a:ext>
            </a:extLst>
          </p:cNvPr>
          <p:cNvPicPr>
            <a:picLocks noChangeAspect="1"/>
          </p:cNvPicPr>
          <p:nvPr/>
        </p:nvPicPr>
        <p:blipFill>
          <a:blip r:embed="rId3"/>
          <a:stretch>
            <a:fillRect/>
          </a:stretch>
        </p:blipFill>
        <p:spPr>
          <a:xfrm>
            <a:off x="140152" y="3067691"/>
            <a:ext cx="7492095" cy="6103966"/>
          </a:xfrm>
          <a:prstGeom prst="rect">
            <a:avLst/>
          </a:prstGeom>
        </p:spPr>
      </p:pic>
    </p:spTree>
    <p:extLst>
      <p:ext uri="{BB962C8B-B14F-4D97-AF65-F5344CB8AC3E}">
        <p14:creationId xmlns:p14="http://schemas.microsoft.com/office/powerpoint/2010/main" val="843491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282" name="Google Shape;282;p67"/>
          <p:cNvSpPr txBox="1">
            <a:spLocks noGrp="1"/>
          </p:cNvSpPr>
          <p:nvPr>
            <p:ph type="body" idx="1"/>
          </p:nvPr>
        </p:nvSpPr>
        <p:spPr>
          <a:xfrm>
            <a:off x="264950" y="185076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900" dirty="0" err="1"/>
              <a:t>Results</a:t>
            </a:r>
            <a:r>
              <a:rPr lang="fr-CA" sz="1900" dirty="0"/>
              <a:t> of the select </a:t>
            </a:r>
            <a:r>
              <a:rPr lang="fr-CA" sz="1900" dirty="0" err="1"/>
              <a:t>statements</a:t>
            </a:r>
            <a:r>
              <a:rPr lang="fr-CA" sz="1900" dirty="0"/>
              <a:t> for the </a:t>
            </a:r>
            <a:r>
              <a:rPr lang="fr-CA" sz="1900" dirty="0" err="1"/>
              <a:t>lookup</a:t>
            </a:r>
            <a:r>
              <a:rPr lang="fr-CA" sz="1900" dirty="0"/>
              <a:t> tables:</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8CA5CBF4-AD19-1A1B-EA6E-058122F562FF}"/>
              </a:ext>
            </a:extLst>
          </p:cNvPr>
          <p:cNvPicPr>
            <a:picLocks noChangeAspect="1"/>
          </p:cNvPicPr>
          <p:nvPr/>
        </p:nvPicPr>
        <p:blipFill>
          <a:blip r:embed="rId3"/>
          <a:stretch>
            <a:fillRect/>
          </a:stretch>
        </p:blipFill>
        <p:spPr>
          <a:xfrm>
            <a:off x="276505" y="2681207"/>
            <a:ext cx="2206463" cy="2022591"/>
          </a:xfrm>
          <a:prstGeom prst="rect">
            <a:avLst/>
          </a:prstGeom>
        </p:spPr>
      </p:pic>
      <p:pic>
        <p:nvPicPr>
          <p:cNvPr id="10" name="Picture 9">
            <a:extLst>
              <a:ext uri="{FF2B5EF4-FFF2-40B4-BE49-F238E27FC236}">
                <a16:creationId xmlns:a16="http://schemas.microsoft.com/office/drawing/2014/main" id="{FC1CF560-9747-C91F-F48D-FA9A0A4FD859}"/>
              </a:ext>
            </a:extLst>
          </p:cNvPr>
          <p:cNvPicPr>
            <a:picLocks noChangeAspect="1"/>
          </p:cNvPicPr>
          <p:nvPr/>
        </p:nvPicPr>
        <p:blipFill>
          <a:blip r:embed="rId4"/>
          <a:stretch>
            <a:fillRect/>
          </a:stretch>
        </p:blipFill>
        <p:spPr>
          <a:xfrm>
            <a:off x="2695997" y="2681207"/>
            <a:ext cx="2147298" cy="2893875"/>
          </a:xfrm>
          <a:prstGeom prst="rect">
            <a:avLst/>
          </a:prstGeom>
        </p:spPr>
      </p:pic>
      <p:pic>
        <p:nvPicPr>
          <p:cNvPr id="11" name="Picture 10">
            <a:extLst>
              <a:ext uri="{FF2B5EF4-FFF2-40B4-BE49-F238E27FC236}">
                <a16:creationId xmlns:a16="http://schemas.microsoft.com/office/drawing/2014/main" id="{908DBB3B-EC81-C941-6AFC-A72067B6071D}"/>
              </a:ext>
            </a:extLst>
          </p:cNvPr>
          <p:cNvPicPr>
            <a:picLocks noChangeAspect="1"/>
          </p:cNvPicPr>
          <p:nvPr/>
        </p:nvPicPr>
        <p:blipFill>
          <a:blip r:embed="rId5"/>
          <a:stretch>
            <a:fillRect/>
          </a:stretch>
        </p:blipFill>
        <p:spPr>
          <a:xfrm>
            <a:off x="5056324" y="2681207"/>
            <a:ext cx="1993900" cy="1727200"/>
          </a:xfrm>
          <a:prstGeom prst="rect">
            <a:avLst/>
          </a:prstGeom>
        </p:spPr>
      </p:pic>
      <p:pic>
        <p:nvPicPr>
          <p:cNvPr id="12" name="Picture 11">
            <a:extLst>
              <a:ext uri="{FF2B5EF4-FFF2-40B4-BE49-F238E27FC236}">
                <a16:creationId xmlns:a16="http://schemas.microsoft.com/office/drawing/2014/main" id="{350CA5EA-6EC5-C9BB-4596-ACB4D050C878}"/>
              </a:ext>
            </a:extLst>
          </p:cNvPr>
          <p:cNvPicPr>
            <a:picLocks noChangeAspect="1"/>
          </p:cNvPicPr>
          <p:nvPr/>
        </p:nvPicPr>
        <p:blipFill>
          <a:blip r:embed="rId6"/>
          <a:stretch>
            <a:fillRect/>
          </a:stretch>
        </p:blipFill>
        <p:spPr>
          <a:xfrm>
            <a:off x="212084" y="5842861"/>
            <a:ext cx="2270884" cy="2185190"/>
          </a:xfrm>
          <a:prstGeom prst="rect">
            <a:avLst/>
          </a:prstGeom>
        </p:spPr>
      </p:pic>
      <p:pic>
        <p:nvPicPr>
          <p:cNvPr id="13" name="Picture 12">
            <a:extLst>
              <a:ext uri="{FF2B5EF4-FFF2-40B4-BE49-F238E27FC236}">
                <a16:creationId xmlns:a16="http://schemas.microsoft.com/office/drawing/2014/main" id="{EDB783D2-4A43-46CE-98C1-EFDD25260019}"/>
              </a:ext>
            </a:extLst>
          </p:cNvPr>
          <p:cNvPicPr>
            <a:picLocks noChangeAspect="1"/>
          </p:cNvPicPr>
          <p:nvPr/>
        </p:nvPicPr>
        <p:blipFill>
          <a:blip r:embed="rId7"/>
          <a:stretch>
            <a:fillRect/>
          </a:stretch>
        </p:blipFill>
        <p:spPr>
          <a:xfrm>
            <a:off x="2643447" y="5918299"/>
            <a:ext cx="2199848" cy="2109752"/>
          </a:xfrm>
          <a:prstGeom prst="rect">
            <a:avLst/>
          </a:prstGeom>
        </p:spPr>
      </p:pic>
      <p:pic>
        <p:nvPicPr>
          <p:cNvPr id="14" name="Picture 13">
            <a:extLst>
              <a:ext uri="{FF2B5EF4-FFF2-40B4-BE49-F238E27FC236}">
                <a16:creationId xmlns:a16="http://schemas.microsoft.com/office/drawing/2014/main" id="{CECEEEBA-C496-5ECC-3D19-6C9097B4F6E7}"/>
              </a:ext>
            </a:extLst>
          </p:cNvPr>
          <p:cNvPicPr>
            <a:picLocks noChangeAspect="1"/>
          </p:cNvPicPr>
          <p:nvPr/>
        </p:nvPicPr>
        <p:blipFill>
          <a:blip r:embed="rId8"/>
          <a:stretch>
            <a:fillRect/>
          </a:stretch>
        </p:blipFill>
        <p:spPr>
          <a:xfrm>
            <a:off x="4976395" y="5940662"/>
            <a:ext cx="2146765" cy="2109752"/>
          </a:xfrm>
          <a:prstGeom prst="rect">
            <a:avLst/>
          </a:prstGeom>
        </p:spPr>
      </p:pic>
    </p:spTree>
    <p:extLst>
      <p:ext uri="{BB962C8B-B14F-4D97-AF65-F5344CB8AC3E}">
        <p14:creationId xmlns:p14="http://schemas.microsoft.com/office/powerpoint/2010/main" val="3883752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282" name="Google Shape;282;p67"/>
          <p:cNvSpPr txBox="1">
            <a:spLocks noGrp="1"/>
          </p:cNvSpPr>
          <p:nvPr>
            <p:ph type="body" idx="1"/>
          </p:nvPr>
        </p:nvSpPr>
        <p:spPr>
          <a:xfrm>
            <a:off x="264945" y="1754404"/>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900" dirty="0"/>
              <a:t>Insert data </a:t>
            </a:r>
            <a:r>
              <a:rPr lang="fr-CA" sz="1900" dirty="0" err="1"/>
              <a:t>into</a:t>
            </a:r>
            <a:r>
              <a:rPr lang="fr-CA" sz="1900" dirty="0"/>
              <a:t> the </a:t>
            </a:r>
            <a:r>
              <a:rPr lang="fr-CA" sz="1900" dirty="0" err="1"/>
              <a:t>core</a:t>
            </a:r>
            <a:r>
              <a:rPr lang="fr-CA" sz="1900" dirty="0"/>
              <a:t> tables and </a:t>
            </a:r>
            <a:r>
              <a:rPr lang="fr-CA" sz="1900" dirty="0" err="1"/>
              <a:t>verify</a:t>
            </a:r>
            <a:r>
              <a:rPr lang="fr-CA" sz="1900" dirty="0"/>
              <a:t>:</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90649E89-A2AA-BD8D-CE54-66CF5F349CB6}"/>
              </a:ext>
            </a:extLst>
          </p:cNvPr>
          <p:cNvPicPr>
            <a:picLocks noChangeAspect="1"/>
          </p:cNvPicPr>
          <p:nvPr/>
        </p:nvPicPr>
        <p:blipFill>
          <a:blip r:embed="rId3"/>
          <a:stretch>
            <a:fillRect/>
          </a:stretch>
        </p:blipFill>
        <p:spPr>
          <a:xfrm>
            <a:off x="396555" y="2254361"/>
            <a:ext cx="5601290" cy="4523664"/>
          </a:xfrm>
          <a:prstGeom prst="rect">
            <a:avLst/>
          </a:prstGeom>
        </p:spPr>
      </p:pic>
      <p:pic>
        <p:nvPicPr>
          <p:cNvPr id="4" name="Picture 3">
            <a:extLst>
              <a:ext uri="{FF2B5EF4-FFF2-40B4-BE49-F238E27FC236}">
                <a16:creationId xmlns:a16="http://schemas.microsoft.com/office/drawing/2014/main" id="{C7A85038-2826-A433-30D1-452A7AA83384}"/>
              </a:ext>
            </a:extLst>
          </p:cNvPr>
          <p:cNvPicPr>
            <a:picLocks noChangeAspect="1"/>
          </p:cNvPicPr>
          <p:nvPr/>
        </p:nvPicPr>
        <p:blipFill>
          <a:blip r:embed="rId4"/>
          <a:stretch>
            <a:fillRect/>
          </a:stretch>
        </p:blipFill>
        <p:spPr>
          <a:xfrm>
            <a:off x="412052" y="6811479"/>
            <a:ext cx="5732050" cy="3107439"/>
          </a:xfrm>
          <a:prstGeom prst="rect">
            <a:avLst/>
          </a:prstGeom>
        </p:spPr>
      </p:pic>
    </p:spTree>
    <p:extLst>
      <p:ext uri="{BB962C8B-B14F-4D97-AF65-F5344CB8AC3E}">
        <p14:creationId xmlns:p14="http://schemas.microsoft.com/office/powerpoint/2010/main" val="38957747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282" name="Google Shape;282;p67"/>
          <p:cNvSpPr txBox="1">
            <a:spLocks noGrp="1"/>
          </p:cNvSpPr>
          <p:nvPr>
            <p:ph type="body" idx="1"/>
          </p:nvPr>
        </p:nvSpPr>
        <p:spPr>
          <a:xfrm>
            <a:off x="264950" y="1912762"/>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900" dirty="0" err="1"/>
              <a:t>Results</a:t>
            </a:r>
            <a:r>
              <a:rPr lang="fr-CA" sz="1900" dirty="0"/>
              <a:t> of the select </a:t>
            </a:r>
            <a:r>
              <a:rPr lang="fr-CA" sz="1900" dirty="0" err="1"/>
              <a:t>statements</a:t>
            </a:r>
            <a:r>
              <a:rPr lang="fr-CA" sz="1900" dirty="0"/>
              <a:t> for the </a:t>
            </a:r>
            <a:r>
              <a:rPr lang="fr-CA" sz="1900" dirty="0" err="1"/>
              <a:t>core</a:t>
            </a:r>
            <a:r>
              <a:rPr lang="fr-CA" sz="1900" dirty="0"/>
              <a:t> tables - </a:t>
            </a:r>
            <a:r>
              <a:rPr lang="fr-CA" sz="1900" dirty="0" err="1"/>
              <a:t>Employee</a:t>
            </a:r>
            <a:r>
              <a:rPr lang="fr-CA" sz="1900" dirty="0"/>
              <a:t>:</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AFD30B3D-EE5A-B501-CA76-2C577E6B9288}"/>
              </a:ext>
            </a:extLst>
          </p:cNvPr>
          <p:cNvPicPr>
            <a:picLocks noChangeAspect="1"/>
          </p:cNvPicPr>
          <p:nvPr/>
        </p:nvPicPr>
        <p:blipFill>
          <a:blip r:embed="rId3"/>
          <a:stretch>
            <a:fillRect/>
          </a:stretch>
        </p:blipFill>
        <p:spPr>
          <a:xfrm>
            <a:off x="689674" y="2629862"/>
            <a:ext cx="6393051" cy="7092291"/>
          </a:xfrm>
          <a:prstGeom prst="rect">
            <a:avLst/>
          </a:prstGeom>
        </p:spPr>
      </p:pic>
    </p:spTree>
    <p:extLst>
      <p:ext uri="{BB962C8B-B14F-4D97-AF65-F5344CB8AC3E}">
        <p14:creationId xmlns:p14="http://schemas.microsoft.com/office/powerpoint/2010/main" val="301592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282" name="Google Shape;282;p67"/>
          <p:cNvSpPr txBox="1">
            <a:spLocks noGrp="1"/>
          </p:cNvSpPr>
          <p:nvPr>
            <p:ph type="body" idx="1"/>
          </p:nvPr>
        </p:nvSpPr>
        <p:spPr>
          <a:xfrm>
            <a:off x="264945" y="1881685"/>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900" dirty="0" err="1"/>
              <a:t>Results</a:t>
            </a:r>
            <a:r>
              <a:rPr lang="fr-CA" sz="1900" dirty="0"/>
              <a:t> of the select </a:t>
            </a:r>
            <a:r>
              <a:rPr lang="fr-CA" sz="1900" dirty="0" err="1"/>
              <a:t>statements</a:t>
            </a:r>
            <a:r>
              <a:rPr lang="fr-CA" sz="1900" dirty="0"/>
              <a:t> for the </a:t>
            </a:r>
            <a:r>
              <a:rPr lang="fr-CA" sz="1900" dirty="0" err="1"/>
              <a:t>core</a:t>
            </a:r>
            <a:r>
              <a:rPr lang="fr-CA" sz="1900" dirty="0"/>
              <a:t> tables – </a:t>
            </a:r>
            <a:r>
              <a:rPr lang="fr-CA" sz="1900" dirty="0" err="1"/>
              <a:t>Employee_Role</a:t>
            </a:r>
            <a:r>
              <a:rPr lang="fr-CA" sz="1900" dirty="0"/>
              <a:t>:</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2567088F-77F4-700F-C0BF-7D7057AAFA67}"/>
              </a:ext>
            </a:extLst>
          </p:cNvPr>
          <p:cNvPicPr>
            <a:picLocks noChangeAspect="1"/>
          </p:cNvPicPr>
          <p:nvPr/>
        </p:nvPicPr>
        <p:blipFill>
          <a:blip r:embed="rId3"/>
          <a:stretch>
            <a:fillRect/>
          </a:stretch>
        </p:blipFill>
        <p:spPr>
          <a:xfrm>
            <a:off x="1020421" y="2738114"/>
            <a:ext cx="5281180" cy="7056815"/>
          </a:xfrm>
          <a:prstGeom prst="rect">
            <a:avLst/>
          </a:prstGeom>
        </p:spPr>
      </p:pic>
    </p:spTree>
    <p:extLst>
      <p:ext uri="{BB962C8B-B14F-4D97-AF65-F5344CB8AC3E}">
        <p14:creationId xmlns:p14="http://schemas.microsoft.com/office/powerpoint/2010/main" val="2604740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5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Business Scenario</a:t>
            </a:r>
            <a:endParaRPr/>
          </a:p>
        </p:txBody>
      </p:sp>
      <p:sp>
        <p:nvSpPr>
          <p:cNvPr id="194" name="Google Shape;194;p53"/>
          <p:cNvSpPr txBox="1">
            <a:spLocks noGrp="1"/>
          </p:cNvSpPr>
          <p:nvPr>
            <p:ph type="body" idx="1"/>
          </p:nvPr>
        </p:nvSpPr>
        <p:spPr>
          <a:xfrm>
            <a:off x="264945" y="2253729"/>
            <a:ext cx="7242600" cy="6239700"/>
          </a:xfrm>
          <a:prstGeom prst="rect">
            <a:avLst/>
          </a:prstGeom>
        </p:spPr>
        <p:txBody>
          <a:bodyPr spcFirstLastPara="1" wrap="square" lIns="91425" tIns="91425" rIns="91425" bIns="91425" anchor="t" anchorCtr="0">
            <a:noAutofit/>
          </a:bodyPr>
          <a:lstStyle/>
          <a:p>
            <a:pPr marL="0" marR="241300" lvl="0" indent="0" algn="l" rtl="0">
              <a:lnSpc>
                <a:spcPct val="170000"/>
              </a:lnSpc>
              <a:spcBef>
                <a:spcPts val="0"/>
              </a:spcBef>
              <a:spcAft>
                <a:spcPts val="0"/>
              </a:spcAft>
              <a:buClr>
                <a:schemeClr val="dk1"/>
              </a:buClr>
              <a:buSzPts val="1100"/>
              <a:buFont typeface="Arial"/>
              <a:buNone/>
            </a:pPr>
            <a:r>
              <a:rPr lang="en" sz="1350" b="1" dirty="0">
                <a:solidFill>
                  <a:srgbClr val="2E3D49"/>
                </a:solidFill>
                <a:highlight>
                  <a:srgbClr val="FFFFFF"/>
                </a:highlight>
                <a:latin typeface="Open Sans"/>
                <a:ea typeface="Open Sans"/>
                <a:cs typeface="Open Sans"/>
                <a:sym typeface="Open Sans"/>
              </a:rPr>
              <a:t>  </a:t>
            </a:r>
            <a:r>
              <a:rPr lang="en" sz="1500" b="1" dirty="0">
                <a:solidFill>
                  <a:srgbClr val="2E3D49"/>
                </a:solidFill>
                <a:highlight>
                  <a:srgbClr val="FFFFFF"/>
                </a:highlight>
                <a:latin typeface="Open Sans"/>
                <a:ea typeface="Open Sans"/>
                <a:cs typeface="Open Sans"/>
                <a:sym typeface="Open Sans"/>
              </a:rPr>
              <a:t>   Business </a:t>
            </a:r>
            <a:r>
              <a:rPr lang="fr-CA" sz="1500" b="1" dirty="0" err="1">
                <a:solidFill>
                  <a:srgbClr val="2E3D49"/>
                </a:solidFill>
                <a:highlight>
                  <a:srgbClr val="FFFFFF"/>
                </a:highlight>
                <a:latin typeface="Open Sans"/>
                <a:ea typeface="Open Sans"/>
                <a:cs typeface="Open Sans"/>
                <a:sym typeface="Open Sans"/>
              </a:rPr>
              <a:t>request</a:t>
            </a:r>
            <a:endParaRPr sz="1500" b="1" dirty="0">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400"/>
              </a:spcBef>
              <a:spcAft>
                <a:spcPts val="0"/>
              </a:spcAft>
              <a:buClr>
                <a:schemeClr val="dk1"/>
              </a:buClr>
              <a:buSzPts val="1100"/>
              <a:buFont typeface="Arial"/>
              <a:buNone/>
            </a:pPr>
            <a:r>
              <a:rPr lang="en" sz="1300" dirty="0">
                <a:solidFill>
                  <a:srgbClr val="525C65"/>
                </a:solidFill>
                <a:highlight>
                  <a:srgbClr val="FFFFFF"/>
                </a:highlight>
                <a:latin typeface="Open Sans"/>
                <a:ea typeface="Open Sans"/>
                <a:cs typeface="Open Sans"/>
                <a:sym typeface="Open Sans"/>
              </a:rPr>
              <a:t>Tech ABC Corp saw explosive growth with a sudden appearance onto the gaming scene with their new AI-powered video game console. As a result, they have gone from a small 10 person operation to 200 employees and 5 locations in under a year. HR is having trouble keeping up with the growth, since they are still maintaining employee information in a spreadsheet. While that worked for ten employees, it has becoming increasingly cumbersome to manage as the company expands.</a:t>
            </a: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dirty="0">
                <a:solidFill>
                  <a:srgbClr val="525C65"/>
                </a:solidFill>
                <a:highlight>
                  <a:srgbClr val="FFFFFF"/>
                </a:highlight>
                <a:latin typeface="Open Sans"/>
                <a:ea typeface="Open Sans"/>
                <a:cs typeface="Open Sans"/>
                <a:sym typeface="Open Sans"/>
              </a:rPr>
              <a:t>As such, the HR department has requested the design and creation of a database capable of managing their employee information.</a:t>
            </a: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2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dirty="0">
                <a:solidFill>
                  <a:srgbClr val="2E3D49"/>
                </a:solidFill>
                <a:highlight>
                  <a:srgbClr val="FFFFFF"/>
                </a:highlight>
                <a:latin typeface="Open Sans"/>
                <a:ea typeface="Open Sans"/>
                <a:cs typeface="Open Sans"/>
                <a:sym typeface="Open Sans"/>
              </a:rPr>
              <a:t>Dataset</a:t>
            </a:r>
            <a:endParaRPr sz="1500" b="1" dirty="0">
              <a:solidFill>
                <a:srgbClr val="2E3D49"/>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dirty="0">
                <a:solidFill>
                  <a:srgbClr val="525C65"/>
                </a:solidFill>
                <a:highlight>
                  <a:srgbClr val="FFFFFF"/>
                </a:highlight>
                <a:latin typeface="Open Sans"/>
                <a:ea typeface="Open Sans"/>
                <a:cs typeface="Open Sans"/>
                <a:sym typeface="Open Sans"/>
              </a:rPr>
              <a:t>The </a:t>
            </a:r>
            <a:r>
              <a:rPr lang="en" sz="1300" u="sng" dirty="0">
                <a:solidFill>
                  <a:schemeClr val="hlink"/>
                </a:solidFill>
                <a:highlight>
                  <a:srgbClr val="FFFFFF"/>
                </a:highlight>
                <a:latin typeface="Open Sans"/>
                <a:ea typeface="Open Sans"/>
                <a:cs typeface="Open Sans"/>
                <a:sym typeface="Open Sans"/>
                <a:hlinkClick r:id="rId3"/>
              </a:rPr>
              <a:t>HR dataset</a:t>
            </a:r>
            <a:r>
              <a:rPr lang="en" sz="1300" dirty="0">
                <a:solidFill>
                  <a:srgbClr val="525C65"/>
                </a:solidFill>
                <a:highlight>
                  <a:srgbClr val="FFFFFF"/>
                </a:highlight>
                <a:latin typeface="Open Sans"/>
                <a:ea typeface="Open Sans"/>
                <a:cs typeface="Open Sans"/>
                <a:sym typeface="Open Sans"/>
              </a:rPr>
              <a:t> is currently held in an Excel workbook which consists of 206 records, with eleven columns. The data is in human readable format, and has not been normalized at all. The data lists the names of employees at Tech ABC Corp as well as information such as job title, department, manager's name, hire date, start date, end date, work location, and salary.</a:t>
            </a: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endParaRPr sz="1300" dirty="0">
              <a:solidFill>
                <a:srgbClr val="525C65"/>
              </a:solidFill>
              <a:highlight>
                <a:srgbClr val="FFFFFF"/>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500" b="1" dirty="0">
                <a:solidFill>
                  <a:srgbClr val="2E3D49"/>
                </a:solidFill>
                <a:highlight>
                  <a:schemeClr val="lt1"/>
                </a:highlight>
                <a:latin typeface="Open Sans"/>
                <a:ea typeface="Open Sans"/>
                <a:cs typeface="Open Sans"/>
                <a:sym typeface="Open Sans"/>
              </a:rPr>
              <a:t>IT Department Best Practices</a:t>
            </a:r>
            <a:endParaRPr sz="1500" b="1" dirty="0">
              <a:solidFill>
                <a:srgbClr val="2E3D49"/>
              </a:solidFill>
              <a:highlight>
                <a:schemeClr val="lt1"/>
              </a:highlight>
              <a:latin typeface="Open Sans"/>
              <a:ea typeface="Open Sans"/>
              <a:cs typeface="Open Sans"/>
              <a:sym typeface="Open Sans"/>
            </a:endParaRPr>
          </a:p>
          <a:p>
            <a:pPr marL="241300" marR="241300" lvl="0" indent="0" algn="l" rtl="0">
              <a:lnSpc>
                <a:spcPct val="170000"/>
              </a:lnSpc>
              <a:spcBef>
                <a:spcPts val="0"/>
              </a:spcBef>
              <a:spcAft>
                <a:spcPts val="0"/>
              </a:spcAft>
              <a:buClr>
                <a:schemeClr val="dk1"/>
              </a:buClr>
              <a:buSzPts val="1100"/>
              <a:buFont typeface="Arial"/>
              <a:buNone/>
            </a:pPr>
            <a:r>
              <a:rPr lang="en" sz="1300" dirty="0">
                <a:solidFill>
                  <a:srgbClr val="525C65"/>
                </a:solidFill>
                <a:highlight>
                  <a:schemeClr val="lt1"/>
                </a:highlight>
                <a:latin typeface="Open Sans"/>
                <a:ea typeface="Open Sans"/>
                <a:cs typeface="Open Sans"/>
                <a:sym typeface="Open Sans"/>
              </a:rPr>
              <a:t>The IT Department has certain Best Practices policies for databases one should follow, as detailed in the </a:t>
            </a:r>
            <a:r>
              <a:rPr lang="en" sz="1300" u="sng" dirty="0">
                <a:solidFill>
                  <a:schemeClr val="hlink"/>
                </a:solidFill>
                <a:highlight>
                  <a:schemeClr val="lt1"/>
                </a:highlight>
                <a:latin typeface="Open Sans"/>
                <a:ea typeface="Open Sans"/>
                <a:cs typeface="Open Sans"/>
                <a:sym typeface="Open Sans"/>
                <a:hlinkClick r:id="rId4"/>
              </a:rPr>
              <a:t>Best Practices document</a:t>
            </a:r>
            <a:r>
              <a:rPr lang="en" sz="1300" dirty="0">
                <a:solidFill>
                  <a:srgbClr val="525C65"/>
                </a:solidFill>
                <a:highlight>
                  <a:schemeClr val="lt1"/>
                </a:highlight>
                <a:latin typeface="Open Sans"/>
                <a:ea typeface="Open Sans"/>
                <a:cs typeface="Open Sans"/>
                <a:sym typeface="Open Sans"/>
              </a:rPr>
              <a:t>.</a:t>
            </a:r>
            <a:endParaRPr sz="1300" dirty="0">
              <a:solidFill>
                <a:srgbClr val="525C65"/>
              </a:solidFill>
              <a:highlight>
                <a:srgbClr val="FFFFFF"/>
              </a:highlight>
              <a:latin typeface="Open Sans"/>
              <a:ea typeface="Open Sans"/>
              <a:cs typeface="Open Sans"/>
              <a:sym typeface="Open Sans"/>
            </a:endParaRPr>
          </a:p>
          <a:p>
            <a:pPr marL="0" lvl="0" indent="0" algn="l" rtl="0">
              <a:spcBef>
                <a:spcPts val="0"/>
              </a:spcBef>
              <a:spcAft>
                <a:spcPts val="1600"/>
              </a:spcAft>
              <a:buNone/>
            </a:pPr>
            <a:endParaRPr sz="2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282" name="Google Shape;282;p67"/>
          <p:cNvSpPr txBox="1">
            <a:spLocks noGrp="1"/>
          </p:cNvSpPr>
          <p:nvPr>
            <p:ph type="body" idx="1"/>
          </p:nvPr>
        </p:nvSpPr>
        <p:spPr>
          <a:xfrm>
            <a:off x="264950" y="188176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900" dirty="0" err="1"/>
              <a:t>Results</a:t>
            </a:r>
            <a:r>
              <a:rPr lang="fr-CA" sz="1900" dirty="0"/>
              <a:t> of the select </a:t>
            </a:r>
            <a:r>
              <a:rPr lang="fr-CA" sz="1900" dirty="0" err="1"/>
              <a:t>statements</a:t>
            </a:r>
            <a:r>
              <a:rPr lang="fr-CA" sz="1900" dirty="0"/>
              <a:t> for the </a:t>
            </a:r>
            <a:r>
              <a:rPr lang="fr-CA" sz="1900" dirty="0" err="1"/>
              <a:t>core</a:t>
            </a:r>
            <a:r>
              <a:rPr lang="fr-CA" sz="1900" dirty="0"/>
              <a:t> tables – </a:t>
            </a:r>
            <a:r>
              <a:rPr lang="fr-CA" sz="1900" dirty="0" err="1"/>
              <a:t>Employee_Manager</a:t>
            </a:r>
            <a:r>
              <a:rPr lang="fr-CA" sz="1900" dirty="0"/>
              <a:t>:</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E89A927D-BD68-8BC1-2ED8-A470729DF7A2}"/>
              </a:ext>
            </a:extLst>
          </p:cNvPr>
          <p:cNvPicPr>
            <a:picLocks noChangeAspect="1"/>
          </p:cNvPicPr>
          <p:nvPr/>
        </p:nvPicPr>
        <p:blipFill>
          <a:blip r:embed="rId3"/>
          <a:stretch>
            <a:fillRect/>
          </a:stretch>
        </p:blipFill>
        <p:spPr>
          <a:xfrm>
            <a:off x="1193542" y="2733387"/>
            <a:ext cx="5385315" cy="7170029"/>
          </a:xfrm>
          <a:prstGeom prst="rect">
            <a:avLst/>
          </a:prstGeom>
        </p:spPr>
      </p:pic>
    </p:spTree>
    <p:extLst>
      <p:ext uri="{BB962C8B-B14F-4D97-AF65-F5344CB8AC3E}">
        <p14:creationId xmlns:p14="http://schemas.microsoft.com/office/powerpoint/2010/main" val="20153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282" name="Google Shape;282;p67"/>
          <p:cNvSpPr txBox="1">
            <a:spLocks noGrp="1"/>
          </p:cNvSpPr>
          <p:nvPr>
            <p:ph type="body" idx="1"/>
          </p:nvPr>
        </p:nvSpPr>
        <p:spPr>
          <a:xfrm>
            <a:off x="264950" y="1897263"/>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900" dirty="0" err="1"/>
              <a:t>Results</a:t>
            </a:r>
            <a:r>
              <a:rPr lang="fr-CA" sz="1900" dirty="0"/>
              <a:t> of the select </a:t>
            </a:r>
            <a:r>
              <a:rPr lang="fr-CA" sz="1900" dirty="0" err="1"/>
              <a:t>statements</a:t>
            </a:r>
            <a:r>
              <a:rPr lang="fr-CA" sz="1900" dirty="0"/>
              <a:t> for the </a:t>
            </a:r>
            <a:r>
              <a:rPr lang="fr-CA" sz="1900" dirty="0" err="1"/>
              <a:t>core</a:t>
            </a:r>
            <a:r>
              <a:rPr lang="fr-CA" sz="1900" dirty="0"/>
              <a:t> tables – </a:t>
            </a:r>
            <a:r>
              <a:rPr lang="fr-CA" sz="1900" dirty="0" err="1"/>
              <a:t>Employee_Location</a:t>
            </a:r>
            <a:r>
              <a:rPr lang="fr-CA" sz="1900" dirty="0"/>
              <a:t>:</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028E2D32-9C5A-A589-1CAF-03599EDC790B}"/>
              </a:ext>
            </a:extLst>
          </p:cNvPr>
          <p:cNvPicPr>
            <a:picLocks noChangeAspect="1"/>
          </p:cNvPicPr>
          <p:nvPr/>
        </p:nvPicPr>
        <p:blipFill>
          <a:blip r:embed="rId3"/>
          <a:stretch>
            <a:fillRect/>
          </a:stretch>
        </p:blipFill>
        <p:spPr>
          <a:xfrm>
            <a:off x="1437087" y="3017163"/>
            <a:ext cx="4429537" cy="6819254"/>
          </a:xfrm>
          <a:prstGeom prst="rect">
            <a:avLst/>
          </a:prstGeom>
        </p:spPr>
      </p:pic>
    </p:spTree>
    <p:extLst>
      <p:ext uri="{BB962C8B-B14F-4D97-AF65-F5344CB8AC3E}">
        <p14:creationId xmlns:p14="http://schemas.microsoft.com/office/powerpoint/2010/main" val="17547774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282" name="Google Shape;282;p67"/>
          <p:cNvSpPr txBox="1">
            <a:spLocks noGrp="1"/>
          </p:cNvSpPr>
          <p:nvPr>
            <p:ph type="body" idx="1"/>
          </p:nvPr>
        </p:nvSpPr>
        <p:spPr>
          <a:xfrm>
            <a:off x="264950" y="1912761"/>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900" dirty="0" err="1"/>
              <a:t>Results</a:t>
            </a:r>
            <a:r>
              <a:rPr lang="fr-CA" sz="1900" dirty="0"/>
              <a:t> of the select </a:t>
            </a:r>
            <a:r>
              <a:rPr lang="fr-CA" sz="1900" dirty="0" err="1"/>
              <a:t>statements</a:t>
            </a:r>
            <a:r>
              <a:rPr lang="fr-CA" sz="1900" dirty="0"/>
              <a:t> for the </a:t>
            </a:r>
            <a:r>
              <a:rPr lang="fr-CA" sz="1900" dirty="0" err="1"/>
              <a:t>core</a:t>
            </a:r>
            <a:r>
              <a:rPr lang="fr-CA" sz="1900" dirty="0"/>
              <a:t> tables - Salary:</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13BAE012-D228-A732-E3FF-42497470E67C}"/>
              </a:ext>
            </a:extLst>
          </p:cNvPr>
          <p:cNvPicPr>
            <a:picLocks noChangeAspect="1"/>
          </p:cNvPicPr>
          <p:nvPr/>
        </p:nvPicPr>
        <p:blipFill>
          <a:blip r:embed="rId3"/>
          <a:stretch>
            <a:fillRect/>
          </a:stretch>
        </p:blipFill>
        <p:spPr>
          <a:xfrm>
            <a:off x="1286359" y="2686728"/>
            <a:ext cx="4549324" cy="6937719"/>
          </a:xfrm>
          <a:prstGeom prst="rect">
            <a:avLst/>
          </a:prstGeom>
        </p:spPr>
      </p:pic>
    </p:spTree>
    <p:extLst>
      <p:ext uri="{BB962C8B-B14F-4D97-AF65-F5344CB8AC3E}">
        <p14:creationId xmlns:p14="http://schemas.microsoft.com/office/powerpoint/2010/main" val="1315162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67"/>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CRUD</a:t>
            </a:r>
            <a:endParaRPr dirty="0"/>
          </a:p>
        </p:txBody>
      </p:sp>
      <p:sp>
        <p:nvSpPr>
          <p:cNvPr id="282" name="Google Shape;282;p67"/>
          <p:cNvSpPr txBox="1">
            <a:spLocks noGrp="1"/>
          </p:cNvSpPr>
          <p:nvPr>
            <p:ph type="body" idx="1"/>
          </p:nvPr>
        </p:nvSpPr>
        <p:spPr>
          <a:xfrm>
            <a:off x="264950" y="183526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900" dirty="0" err="1"/>
              <a:t>Results</a:t>
            </a:r>
            <a:r>
              <a:rPr lang="fr-CA" sz="1900" dirty="0"/>
              <a:t> of the select </a:t>
            </a:r>
            <a:r>
              <a:rPr lang="fr-CA" sz="1900" dirty="0" err="1"/>
              <a:t>statements</a:t>
            </a:r>
            <a:r>
              <a:rPr lang="fr-CA" sz="1900" dirty="0"/>
              <a:t> for the </a:t>
            </a:r>
            <a:r>
              <a:rPr lang="fr-CA" sz="1900" dirty="0" err="1"/>
              <a:t>core</a:t>
            </a:r>
            <a:r>
              <a:rPr lang="fr-CA" sz="1900" dirty="0"/>
              <a:t> tables – </a:t>
            </a:r>
            <a:r>
              <a:rPr lang="fr-CA" sz="1900" dirty="0" err="1"/>
              <a:t>Employee_Address</a:t>
            </a:r>
            <a:r>
              <a:rPr lang="fr-CA" sz="1900" dirty="0"/>
              <a:t>:</a:t>
            </a:r>
            <a:endParaRPr sz="1350" dirty="0">
              <a:solidFill>
                <a:srgbClr val="FF0000"/>
              </a:solidFill>
              <a:highlight>
                <a:srgbClr val="FFFFFF"/>
              </a:highlight>
              <a:latin typeface="Open Sans"/>
              <a:ea typeface="Open Sans"/>
              <a:cs typeface="Open Sans"/>
              <a:sym typeface="Open Sans"/>
            </a:endParaRPr>
          </a:p>
          <a:p>
            <a:pPr marL="457200" lvl="0" indent="0" algn="l" rtl="0">
              <a:spcBef>
                <a:spcPts val="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259C41CB-EAC7-C95B-E7A2-2CD55F8C23B1}"/>
              </a:ext>
            </a:extLst>
          </p:cNvPr>
          <p:cNvPicPr>
            <a:picLocks noChangeAspect="1"/>
          </p:cNvPicPr>
          <p:nvPr/>
        </p:nvPicPr>
        <p:blipFill>
          <a:blip r:embed="rId3"/>
          <a:stretch>
            <a:fillRect/>
          </a:stretch>
        </p:blipFill>
        <p:spPr>
          <a:xfrm>
            <a:off x="1491875" y="2767339"/>
            <a:ext cx="4788649" cy="7120580"/>
          </a:xfrm>
          <a:prstGeom prst="rect">
            <a:avLst/>
          </a:prstGeom>
        </p:spPr>
      </p:pic>
    </p:spTree>
    <p:extLst>
      <p:ext uri="{BB962C8B-B14F-4D97-AF65-F5344CB8AC3E}">
        <p14:creationId xmlns:p14="http://schemas.microsoft.com/office/powerpoint/2010/main" val="2100966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8"/>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89" name="Google Shape;289;p68"/>
          <p:cNvSpPr txBox="1">
            <a:spLocks noGrp="1"/>
          </p:cNvSpPr>
          <p:nvPr>
            <p:ph type="body" idx="1"/>
          </p:nvPr>
        </p:nvSpPr>
        <p:spPr>
          <a:xfrm>
            <a:off x="264950" y="1350945"/>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1: Return a list of employees with Job Titles and Department Names</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6E25F373-9B03-E651-B421-A350148AD88C}"/>
              </a:ext>
            </a:extLst>
          </p:cNvPr>
          <p:cNvPicPr>
            <a:picLocks noChangeAspect="1"/>
          </p:cNvPicPr>
          <p:nvPr/>
        </p:nvPicPr>
        <p:blipFill>
          <a:blip r:embed="rId3"/>
          <a:stretch>
            <a:fillRect/>
          </a:stretch>
        </p:blipFill>
        <p:spPr>
          <a:xfrm>
            <a:off x="747773" y="2687821"/>
            <a:ext cx="6017238" cy="7223819"/>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69"/>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296" name="Google Shape;296;p69"/>
          <p:cNvSpPr txBox="1">
            <a:spLocks noGrp="1"/>
          </p:cNvSpPr>
          <p:nvPr>
            <p:ph type="body" idx="1"/>
          </p:nvPr>
        </p:nvSpPr>
        <p:spPr>
          <a:xfrm>
            <a:off x="264950" y="1498118"/>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2: Insert Web Programmer as a new job title</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4" name="Picture 3">
            <a:extLst>
              <a:ext uri="{FF2B5EF4-FFF2-40B4-BE49-F238E27FC236}">
                <a16:creationId xmlns:a16="http://schemas.microsoft.com/office/drawing/2014/main" id="{555CD27E-384B-54C6-0069-27436C648B24}"/>
              </a:ext>
            </a:extLst>
          </p:cNvPr>
          <p:cNvPicPr>
            <a:picLocks noChangeAspect="1"/>
          </p:cNvPicPr>
          <p:nvPr/>
        </p:nvPicPr>
        <p:blipFill>
          <a:blip r:embed="rId3"/>
          <a:stretch>
            <a:fillRect/>
          </a:stretch>
        </p:blipFill>
        <p:spPr>
          <a:xfrm>
            <a:off x="1497524" y="2874997"/>
            <a:ext cx="4343400" cy="64389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70"/>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03" name="Google Shape;303;p70"/>
          <p:cNvSpPr txBox="1">
            <a:spLocks noGrp="1"/>
          </p:cNvSpPr>
          <p:nvPr>
            <p:ph type="body" idx="1"/>
          </p:nvPr>
        </p:nvSpPr>
        <p:spPr>
          <a:xfrm>
            <a:off x="264855" y="1354129"/>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3: Correct the job title from web programmer to web developer</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4" name="Picture 3">
            <a:extLst>
              <a:ext uri="{FF2B5EF4-FFF2-40B4-BE49-F238E27FC236}">
                <a16:creationId xmlns:a16="http://schemas.microsoft.com/office/drawing/2014/main" id="{75D41E00-0D79-5438-1BFC-0595F28F49B6}"/>
              </a:ext>
            </a:extLst>
          </p:cNvPr>
          <p:cNvPicPr>
            <a:picLocks noChangeAspect="1"/>
          </p:cNvPicPr>
          <p:nvPr/>
        </p:nvPicPr>
        <p:blipFill>
          <a:blip r:embed="rId3"/>
          <a:stretch>
            <a:fillRect/>
          </a:stretch>
        </p:blipFill>
        <p:spPr>
          <a:xfrm>
            <a:off x="1823942" y="3273308"/>
            <a:ext cx="4124426" cy="5812721"/>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71"/>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0" name="Google Shape;310;p71"/>
          <p:cNvSpPr txBox="1">
            <a:spLocks noGrp="1"/>
          </p:cNvSpPr>
          <p:nvPr>
            <p:ph type="body" idx="1"/>
          </p:nvPr>
        </p:nvSpPr>
        <p:spPr>
          <a:xfrm>
            <a:off x="264950" y="1327635"/>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4: Delete the job title Web Developer from the database</a:t>
            </a: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200" dirty="0">
              <a:solidFill>
                <a:srgbClr val="525C65"/>
              </a:solidFill>
              <a:highlight>
                <a:schemeClr val="lt1"/>
              </a:highlight>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2" name="Picture 1">
            <a:extLst>
              <a:ext uri="{FF2B5EF4-FFF2-40B4-BE49-F238E27FC236}">
                <a16:creationId xmlns:a16="http://schemas.microsoft.com/office/drawing/2014/main" id="{5C244AB1-7D61-CA0F-5A1D-0CF7B939FDB1}"/>
              </a:ext>
            </a:extLst>
          </p:cNvPr>
          <p:cNvPicPr>
            <a:picLocks noChangeAspect="1"/>
          </p:cNvPicPr>
          <p:nvPr/>
        </p:nvPicPr>
        <p:blipFill>
          <a:blip r:embed="rId3"/>
          <a:stretch>
            <a:fillRect/>
          </a:stretch>
        </p:blipFill>
        <p:spPr>
          <a:xfrm>
            <a:off x="760768" y="3037600"/>
            <a:ext cx="6250863" cy="56931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7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17" name="Google Shape;317;p72"/>
          <p:cNvSpPr txBox="1">
            <a:spLocks noGrp="1"/>
          </p:cNvSpPr>
          <p:nvPr>
            <p:ph type="body" idx="1"/>
          </p:nvPr>
        </p:nvSpPr>
        <p:spPr>
          <a:xfrm>
            <a:off x="264900" y="1430221"/>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5: How many employees are in each department?</a:t>
            </a: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lnSpc>
                <a:spcPct val="170000"/>
              </a:lnSpc>
              <a:spcBef>
                <a:spcPts val="1600"/>
              </a:spcBef>
              <a:spcAft>
                <a:spcPts val="0"/>
              </a:spcAft>
              <a:buNone/>
            </a:pPr>
            <a:r>
              <a:rPr lang="en" sz="1200" dirty="0">
                <a:solidFill>
                  <a:srgbClr val="525C65"/>
                </a:solidFill>
                <a:highlight>
                  <a:schemeClr val="lt1"/>
                </a:highlight>
                <a:latin typeface="Open Sans"/>
                <a:ea typeface="Open Sans"/>
                <a:cs typeface="Open Sans"/>
                <a:sym typeface="Open Sans"/>
              </a:rPr>
              <a:t>      </a:t>
            </a: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E982E475-0825-0053-C47D-5D97B1B63B44}"/>
              </a:ext>
            </a:extLst>
          </p:cNvPr>
          <p:cNvPicPr>
            <a:picLocks noChangeAspect="1"/>
          </p:cNvPicPr>
          <p:nvPr/>
        </p:nvPicPr>
        <p:blipFill>
          <a:blip r:embed="rId3"/>
          <a:stretch>
            <a:fillRect/>
          </a:stretch>
        </p:blipFill>
        <p:spPr>
          <a:xfrm>
            <a:off x="555678" y="3090979"/>
            <a:ext cx="6134100" cy="5537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3"/>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24" name="Google Shape;324;p73"/>
          <p:cNvSpPr txBox="1">
            <a:spLocks noGrp="1"/>
          </p:cNvSpPr>
          <p:nvPr>
            <p:ph type="body" idx="1"/>
          </p:nvPr>
        </p:nvSpPr>
        <p:spPr>
          <a:xfrm>
            <a:off x="264950" y="1250143"/>
            <a:ext cx="7242600" cy="773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900" dirty="0"/>
          </a:p>
          <a:p>
            <a:pPr marL="457200" lvl="0" indent="-349250" algn="l" rtl="0">
              <a:spcBef>
                <a:spcPts val="1600"/>
              </a:spcBef>
              <a:spcAft>
                <a:spcPts val="0"/>
              </a:spcAft>
              <a:buSzPts val="1900"/>
              <a:buFont typeface="Open Sans"/>
              <a:buChar char="●"/>
            </a:pPr>
            <a:r>
              <a:rPr lang="en" sz="1900" b="1" dirty="0">
                <a:latin typeface="Open Sans"/>
                <a:ea typeface="Open Sans"/>
                <a:cs typeface="Open Sans"/>
                <a:sym typeface="Open Sans"/>
              </a:rPr>
              <a:t>Question 6: Write a query that returns current and past jobs (include employee name, job title, department, manager name, start and end date for position) for employee Toni </a:t>
            </a:r>
            <a:r>
              <a:rPr lang="en" sz="1900" b="1" dirty="0" err="1">
                <a:latin typeface="Open Sans"/>
                <a:ea typeface="Open Sans"/>
                <a:cs typeface="Open Sans"/>
                <a:sym typeface="Open Sans"/>
              </a:rPr>
              <a:t>Lembeck</a:t>
            </a:r>
            <a:r>
              <a:rPr lang="en" sz="1900" b="1" dirty="0">
                <a:latin typeface="Open Sans"/>
                <a:ea typeface="Open Sans"/>
                <a:cs typeface="Open Sans"/>
                <a:sym typeface="Open Sans"/>
              </a:rPr>
              <a:t>.</a:t>
            </a:r>
            <a:endParaRPr sz="1900" b="1" dirty="0">
              <a:latin typeface="Open Sans"/>
              <a:ea typeface="Open Sans"/>
              <a:cs typeface="Open Sans"/>
              <a:sym typeface="Open Sans"/>
            </a:endParaRPr>
          </a:p>
          <a:p>
            <a:pPr marL="0" lvl="0" indent="0" algn="l" rtl="0">
              <a:spcBef>
                <a:spcPts val="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45720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b="1" dirty="0">
              <a:latin typeface="Open Sans"/>
              <a:ea typeface="Open Sans"/>
              <a:cs typeface="Open Sans"/>
              <a:sym typeface="Open Sans"/>
            </a:endParaRPr>
          </a:p>
          <a:p>
            <a:pPr marL="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0"/>
              </a:spcAft>
              <a:buNone/>
            </a:pPr>
            <a:endParaRPr sz="1900" dirty="0"/>
          </a:p>
          <a:p>
            <a:pPr marL="457200" lvl="0" indent="0" algn="l" rtl="0">
              <a:spcBef>
                <a:spcPts val="1600"/>
              </a:spcBef>
              <a:spcAft>
                <a:spcPts val="1600"/>
              </a:spcAft>
              <a:buNone/>
            </a:pPr>
            <a:endParaRPr sz="1900" dirty="0"/>
          </a:p>
        </p:txBody>
      </p:sp>
      <p:pic>
        <p:nvPicPr>
          <p:cNvPr id="3" name="Picture 2">
            <a:extLst>
              <a:ext uri="{FF2B5EF4-FFF2-40B4-BE49-F238E27FC236}">
                <a16:creationId xmlns:a16="http://schemas.microsoft.com/office/drawing/2014/main" id="{9D6CC80A-3411-9AB8-D57C-B104AA056D6D}"/>
              </a:ext>
            </a:extLst>
          </p:cNvPr>
          <p:cNvPicPr>
            <a:picLocks noChangeAspect="1"/>
          </p:cNvPicPr>
          <p:nvPr/>
        </p:nvPicPr>
        <p:blipFill>
          <a:blip r:embed="rId3"/>
          <a:stretch>
            <a:fillRect/>
          </a:stretch>
        </p:blipFill>
        <p:spPr>
          <a:xfrm>
            <a:off x="455516" y="3735091"/>
            <a:ext cx="6861368" cy="416398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198"/>
        <p:cNvGrpSpPr/>
        <p:nvPr/>
      </p:nvGrpSpPr>
      <p:grpSpPr>
        <a:xfrm>
          <a:off x="0" y="0"/>
          <a:ext cx="0" cy="0"/>
          <a:chOff x="0" y="0"/>
          <a:chExt cx="0" cy="0"/>
        </a:xfrm>
      </p:grpSpPr>
      <p:sp>
        <p:nvSpPr>
          <p:cNvPr id="199" name="Google Shape;199;p54"/>
          <p:cNvSpPr/>
          <p:nvPr/>
        </p:nvSpPr>
        <p:spPr>
          <a:xfrm>
            <a:off x="3582591" y="3663029"/>
            <a:ext cx="607200" cy="74400"/>
          </a:xfrm>
          <a:prstGeom prst="rect">
            <a:avLst/>
          </a:prstGeom>
          <a:solidFill>
            <a:srgbClr val="02B4E5"/>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0" name="Google Shape;200;p54"/>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
        <p:nvSpPr>
          <p:cNvPr id="201" name="Google Shape;201;p54"/>
          <p:cNvSpPr/>
          <p:nvPr/>
        </p:nvSpPr>
        <p:spPr>
          <a:xfrm>
            <a:off x="1807191" y="2823335"/>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dirty="0">
                <a:solidFill>
                  <a:srgbClr val="FFFFFF"/>
                </a:solidFill>
                <a:latin typeface="Open Sans"/>
                <a:ea typeface="Open Sans"/>
                <a:cs typeface="Open Sans"/>
                <a:sym typeface="Open Sans"/>
              </a:rPr>
              <a:t>Step 1</a:t>
            </a:r>
            <a:endParaRPr sz="3000" b="1" dirty="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endParaRPr lang="en" sz="3000" dirty="0">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dirty="0">
                <a:solidFill>
                  <a:srgbClr val="FFFFFF"/>
                </a:solidFill>
                <a:latin typeface="Open Sans"/>
                <a:ea typeface="Open Sans"/>
                <a:cs typeface="Open Sans"/>
                <a:sym typeface="Open Sans"/>
              </a:rPr>
              <a:t>Data Architecture Foundations – Business and Technical Requirements</a:t>
            </a:r>
          </a:p>
          <a:p>
            <a:pPr marL="0" marR="0" lvl="0" indent="0" algn="ctr" rtl="0">
              <a:lnSpc>
                <a:spcPct val="150000"/>
              </a:lnSpc>
              <a:spcBef>
                <a:spcPts val="0"/>
              </a:spcBef>
              <a:spcAft>
                <a:spcPts val="0"/>
              </a:spcAft>
              <a:buClr>
                <a:srgbClr val="FFFFFF"/>
              </a:buClr>
              <a:buFont typeface="Open Sans"/>
              <a:buNone/>
            </a:pPr>
            <a:endParaRPr sz="3000" dirty="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74"/>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CRUD</a:t>
            </a:r>
            <a:endParaRPr/>
          </a:p>
        </p:txBody>
      </p:sp>
      <p:sp>
        <p:nvSpPr>
          <p:cNvPr id="331" name="Google Shape;331;p74"/>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US" sz="1900" b="1" dirty="0">
                <a:latin typeface="Open Sans"/>
                <a:ea typeface="Open Sans"/>
                <a:cs typeface="Open Sans"/>
                <a:sym typeface="Open Sans"/>
              </a:rPr>
              <a:t>Question 7: Describe how you would apply table security to restrict access to employee salaries using an SQL server.</a:t>
            </a:r>
          </a:p>
          <a:p>
            <a:pPr marL="0" indent="0">
              <a:spcBef>
                <a:spcPts val="1600"/>
              </a:spcBef>
              <a:buNone/>
            </a:pPr>
            <a:r>
              <a:rPr lang="en-US" sz="1900" dirty="0">
                <a:solidFill>
                  <a:schemeClr val="tx1">
                    <a:lumMod val="50000"/>
                    <a:lumOff val="50000"/>
                  </a:schemeClr>
                </a:solidFill>
                <a:latin typeface="Open Sans"/>
                <a:ea typeface="Open Sans"/>
                <a:cs typeface="Open Sans"/>
                <a:sym typeface="Open Sans"/>
              </a:rPr>
              <a:t>First, I would start by defining at least two user roles: one for general users  (employees with a domain login) and the other for HR and management users that have higher privileges (i.e. access to the Salary table.)  I would then DENY access for the general ROLE to the Salary table and then GRANT access to the Salary table for the CRUD operations to privileged ROLE.</a:t>
            </a:r>
            <a:endParaRPr lang="en-US" sz="1900" b="1" dirty="0">
              <a:latin typeface="Open Sans"/>
              <a:ea typeface="Open Sans"/>
              <a:cs typeface="Open Sans"/>
              <a:sym typeface="Open Sans"/>
            </a:endParaRPr>
          </a:p>
          <a:p>
            <a:pPr marL="0" lvl="0" indent="0" algn="l" rtl="0">
              <a:spcBef>
                <a:spcPts val="1600"/>
              </a:spcBef>
              <a:spcAft>
                <a:spcPts val="0"/>
              </a:spcAft>
              <a:buNone/>
            </a:pPr>
            <a:endParaRPr lang="en-US" sz="1900" dirty="0"/>
          </a:p>
          <a:p>
            <a:pPr marL="457200" lvl="0" indent="0" algn="l" rtl="0">
              <a:spcBef>
                <a:spcPts val="1600"/>
              </a:spcBef>
              <a:spcAft>
                <a:spcPts val="0"/>
              </a:spcAft>
              <a:buNone/>
            </a:pPr>
            <a:endParaRPr lang="en-US" sz="1900" dirty="0"/>
          </a:p>
          <a:p>
            <a:pPr marL="457200" lvl="0" indent="0" algn="l" rtl="0">
              <a:spcBef>
                <a:spcPts val="1600"/>
              </a:spcBef>
              <a:spcAft>
                <a:spcPts val="0"/>
              </a:spcAft>
              <a:buNone/>
            </a:pPr>
            <a:endParaRPr lang="en-US" sz="1900" dirty="0"/>
          </a:p>
          <a:p>
            <a:pPr marL="457200" lvl="0" indent="0" algn="l" rtl="0">
              <a:spcBef>
                <a:spcPts val="1600"/>
              </a:spcBef>
              <a:spcAft>
                <a:spcPts val="1600"/>
              </a:spcAft>
              <a:buNone/>
            </a:pPr>
            <a:endParaRPr lang="en-US" sz="19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56"/>
          <p:cNvSpPr txBox="1">
            <a:spLocks noGrp="1"/>
          </p:cNvSpPr>
          <p:nvPr>
            <p:ph type="title"/>
          </p:nvPr>
        </p:nvSpPr>
        <p:spPr>
          <a:xfrm>
            <a:off x="264855" y="336990"/>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Data Architect Business Requirements</a:t>
            </a:r>
            <a:endParaRPr sz="3200" dirty="0"/>
          </a:p>
        </p:txBody>
      </p:sp>
      <p:sp>
        <p:nvSpPr>
          <p:cNvPr id="213" name="Google Shape;213;p56"/>
          <p:cNvSpPr txBox="1">
            <a:spLocks noGrp="1"/>
          </p:cNvSpPr>
          <p:nvPr>
            <p:ph type="body" idx="1"/>
          </p:nvPr>
        </p:nvSpPr>
        <p:spPr>
          <a:xfrm>
            <a:off x="264855" y="1639770"/>
            <a:ext cx="7242600" cy="7731900"/>
          </a:xfrm>
          <a:prstGeom prst="rect">
            <a:avLst/>
          </a:prstGeom>
        </p:spPr>
        <p:txBody>
          <a:bodyPr spcFirstLastPara="1" wrap="square" lIns="91425" tIns="91425" rIns="91425" bIns="91425" anchor="t" anchorCtr="0">
            <a:noAutofit/>
          </a:bodyPr>
          <a:lstStyle/>
          <a:p>
            <a:pPr marL="457200" lvl="0" indent="-349250" algn="l" rtl="0">
              <a:lnSpc>
                <a:spcPct val="100000"/>
              </a:lnSpc>
              <a:spcBef>
                <a:spcPts val="0"/>
              </a:spcBef>
              <a:spcAft>
                <a:spcPts val="0"/>
              </a:spcAft>
              <a:buSzPts val="1900"/>
              <a:buFont typeface="Open Sans"/>
              <a:buChar char="●"/>
            </a:pPr>
            <a:r>
              <a:rPr lang="en-US" sz="1800" b="1" dirty="0">
                <a:latin typeface="Open Sans"/>
                <a:ea typeface="Open Sans"/>
                <a:cs typeface="Open Sans"/>
                <a:sym typeface="Open Sans"/>
              </a:rPr>
              <a:t>Purpose of the new database:</a:t>
            </a:r>
          </a:p>
          <a:p>
            <a:pPr marL="457200" lvl="0" indent="0" algn="l" rtl="0">
              <a:lnSpc>
                <a:spcPct val="100000"/>
              </a:lnSpc>
              <a:spcBef>
                <a:spcPts val="1600"/>
              </a:spcBef>
              <a:spcAft>
                <a:spcPts val="0"/>
              </a:spcAft>
              <a:buClr>
                <a:schemeClr val="dk1"/>
              </a:buClr>
              <a:buSzPts val="1100"/>
              <a:buFont typeface="Arial"/>
              <a:buNone/>
            </a:pPr>
            <a:r>
              <a:rPr lang="en-US" sz="1600" dirty="0"/>
              <a:t>The business partner is requesting the creation of a new database to replace the spreadsheet that it currently uses to collect HR information about its employees. Now that more than one person will be maintaining the data, they want to make sure it is easier to manage, as well as better ensure its integrity and security.</a:t>
            </a:r>
            <a:endParaRPr lang="en-US" sz="1700" dirty="0"/>
          </a:p>
          <a:p>
            <a:pPr marL="457200" lvl="0" indent="-349250" algn="l" rtl="0">
              <a:spcBef>
                <a:spcPts val="1200"/>
              </a:spcBef>
              <a:spcAft>
                <a:spcPts val="0"/>
              </a:spcAft>
              <a:buSzPts val="1900"/>
              <a:buFont typeface="Open Sans"/>
              <a:buChar char="●"/>
            </a:pPr>
            <a:r>
              <a:rPr lang="en-US" sz="1800" b="1" dirty="0">
                <a:latin typeface="Open Sans"/>
                <a:ea typeface="Open Sans"/>
                <a:cs typeface="Open Sans"/>
                <a:sym typeface="Open Sans"/>
              </a:rPr>
              <a:t>Current data management solution:</a:t>
            </a:r>
            <a:endParaRPr lang="en-US" sz="1800" b="1" dirty="0">
              <a:solidFill>
                <a:srgbClr val="000000"/>
              </a:solidFill>
              <a:latin typeface="Arial"/>
              <a:ea typeface="Arial"/>
              <a:cs typeface="Arial"/>
              <a:sym typeface="Arial"/>
            </a:endParaRPr>
          </a:p>
          <a:p>
            <a:pPr marL="457200" lvl="0" indent="0" algn="l" rtl="0">
              <a:spcBef>
                <a:spcPts val="1200"/>
              </a:spcBef>
              <a:spcAft>
                <a:spcPts val="0"/>
              </a:spcAft>
              <a:buNone/>
            </a:pPr>
            <a:r>
              <a:rPr lang="en-US" sz="1600" dirty="0"/>
              <a:t>The business partner currently uses a shared Excel workbook with 11 columns and 206 rows.</a:t>
            </a:r>
            <a:endParaRPr lang="en-US" sz="1100" dirty="0">
              <a:solidFill>
                <a:srgbClr val="000000"/>
              </a:solidFill>
              <a:latin typeface="Arial"/>
              <a:ea typeface="Arial"/>
              <a:cs typeface="Arial"/>
              <a:sym typeface="Arial"/>
            </a:endParaRPr>
          </a:p>
          <a:p>
            <a:pPr marL="457200" lvl="0" indent="-349250" algn="l" rtl="0">
              <a:spcBef>
                <a:spcPts val="1200"/>
              </a:spcBef>
              <a:spcAft>
                <a:spcPts val="0"/>
              </a:spcAft>
              <a:buSzPts val="1900"/>
              <a:buFont typeface="Open Sans"/>
              <a:buChar char="●"/>
            </a:pPr>
            <a:r>
              <a:rPr lang="en-US" sz="1800" b="1" dirty="0">
                <a:latin typeface="Open Sans"/>
                <a:ea typeface="Open Sans"/>
                <a:cs typeface="Open Sans"/>
                <a:sym typeface="Open Sans"/>
              </a:rPr>
              <a:t>Data that is currently available:</a:t>
            </a:r>
          </a:p>
          <a:p>
            <a:pPr marL="457200" lvl="0" indent="0" algn="l" rtl="0">
              <a:lnSpc>
                <a:spcPct val="100000"/>
              </a:lnSpc>
              <a:spcBef>
                <a:spcPts val="1600"/>
              </a:spcBef>
              <a:spcAft>
                <a:spcPts val="0"/>
              </a:spcAft>
              <a:buNone/>
            </a:pPr>
            <a:r>
              <a:rPr lang="en-US" sz="1600" dirty="0"/>
              <a:t>HR information such as employee names, job title, department, manager’s name, hire date, start date, end date, work location and salary.</a:t>
            </a:r>
          </a:p>
          <a:p>
            <a:pPr marL="457200" lvl="0" indent="-349250" algn="l" rtl="0">
              <a:spcBef>
                <a:spcPts val="1600"/>
              </a:spcBef>
              <a:spcAft>
                <a:spcPts val="0"/>
              </a:spcAft>
              <a:buSzPts val="1900"/>
              <a:buFont typeface="Open Sans"/>
              <a:buChar char="●"/>
            </a:pPr>
            <a:r>
              <a:rPr lang="en-US" sz="1800" b="1" dirty="0">
                <a:latin typeface="Open Sans"/>
                <a:ea typeface="Open Sans"/>
                <a:cs typeface="Open Sans"/>
                <a:sym typeface="Open Sans"/>
              </a:rPr>
              <a:t>Additional data requests:</a:t>
            </a:r>
          </a:p>
          <a:p>
            <a:pPr marL="457200" lvl="0" indent="0" algn="l" rtl="0">
              <a:lnSpc>
                <a:spcPct val="100000"/>
              </a:lnSpc>
              <a:spcBef>
                <a:spcPts val="1600"/>
              </a:spcBef>
              <a:spcAft>
                <a:spcPts val="0"/>
              </a:spcAft>
              <a:buNone/>
            </a:pPr>
            <a:r>
              <a:rPr lang="en-US" sz="1600" dirty="0"/>
              <a:t>In the future they will likely need the database to connect with the payroll system since that system maintains employee attendance and paid time off.</a:t>
            </a:r>
            <a:endParaRPr lang="en-US" sz="1900" dirty="0"/>
          </a:p>
          <a:p>
            <a:pPr marL="457200" lvl="0" indent="-349250" algn="l" rtl="0">
              <a:spcBef>
                <a:spcPts val="1600"/>
              </a:spcBef>
              <a:spcAft>
                <a:spcPts val="0"/>
              </a:spcAft>
              <a:buSzPts val="1900"/>
              <a:buFont typeface="Open Sans"/>
              <a:buChar char="●"/>
            </a:pPr>
            <a:r>
              <a:rPr lang="en-US" sz="1800" b="1" dirty="0">
                <a:latin typeface="Open Sans"/>
                <a:ea typeface="Open Sans"/>
                <a:cs typeface="Open Sans"/>
                <a:sym typeface="Open Sans"/>
              </a:rPr>
              <a:t>Who will own/manage data</a:t>
            </a:r>
          </a:p>
          <a:p>
            <a:pPr marL="457200" lvl="0" indent="0" algn="l" rtl="0">
              <a:lnSpc>
                <a:spcPct val="100000"/>
              </a:lnSpc>
              <a:spcBef>
                <a:spcPts val="1600"/>
              </a:spcBef>
              <a:spcAft>
                <a:spcPts val="0"/>
              </a:spcAft>
              <a:buNone/>
            </a:pPr>
            <a:r>
              <a:rPr lang="en-US" sz="1600" dirty="0"/>
              <a:t>The HR department will own / manage the data in the database.</a:t>
            </a:r>
          </a:p>
          <a:p>
            <a:pPr marL="457200" lvl="0" indent="0" algn="l" rtl="0">
              <a:lnSpc>
                <a:spcPct val="100000"/>
              </a:lnSpc>
              <a:spcBef>
                <a:spcPts val="0"/>
              </a:spcBef>
              <a:spcAft>
                <a:spcPts val="0"/>
              </a:spcAft>
              <a:buNone/>
            </a:pPr>
            <a:endParaRPr lang="en-US" sz="1900" dirty="0"/>
          </a:p>
          <a:p>
            <a:pPr marL="457200" lvl="0" indent="0" algn="l" rtl="0">
              <a:spcBef>
                <a:spcPts val="1600"/>
              </a:spcBef>
              <a:spcAft>
                <a:spcPts val="1600"/>
              </a:spcAft>
              <a:buNone/>
            </a:pPr>
            <a:endParaRPr lang="en-US" sz="1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57"/>
          <p:cNvSpPr txBox="1">
            <a:spLocks noGrp="1"/>
          </p:cNvSpPr>
          <p:nvPr>
            <p:ph type="title"/>
          </p:nvPr>
        </p:nvSpPr>
        <p:spPr>
          <a:xfrm>
            <a:off x="264950" y="497979"/>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Data Architecture Business Requirements, cont.</a:t>
            </a:r>
            <a:endParaRPr sz="3200" dirty="0"/>
          </a:p>
        </p:txBody>
      </p:sp>
      <p:sp>
        <p:nvSpPr>
          <p:cNvPr id="219" name="Google Shape;219;p57"/>
          <p:cNvSpPr txBox="1">
            <a:spLocks noGrp="1"/>
          </p:cNvSpPr>
          <p:nvPr>
            <p:ph type="body" idx="1"/>
          </p:nvPr>
        </p:nvSpPr>
        <p:spPr>
          <a:xfrm>
            <a:off x="264950" y="1665896"/>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US" sz="1800" b="1" dirty="0">
                <a:latin typeface="Open Sans"/>
                <a:ea typeface="Open Sans"/>
                <a:cs typeface="Open Sans"/>
                <a:sym typeface="Open Sans"/>
              </a:rPr>
              <a:t>Who will have access to database</a:t>
            </a:r>
          </a:p>
          <a:p>
            <a:pPr marL="457200" lvl="0" indent="0" algn="l" rtl="0">
              <a:lnSpc>
                <a:spcPct val="100000"/>
              </a:lnSpc>
              <a:spcBef>
                <a:spcPts val="1600"/>
              </a:spcBef>
              <a:spcAft>
                <a:spcPts val="0"/>
              </a:spcAft>
              <a:buNone/>
            </a:pPr>
            <a:r>
              <a:rPr lang="en-US" sz="1600" dirty="0"/>
              <a:t>Any employee with a domain login will have read only access to the database, however they will not have access to salary information. Management and HR personnel will have read and write permissions and access to salary information.</a:t>
            </a: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endParaRPr lang="en" sz="1900" b="1" dirty="0">
              <a:latin typeface="Open Sans"/>
              <a:ea typeface="Open Sans"/>
              <a:cs typeface="Open Sans"/>
              <a:sym typeface="Open Sans"/>
            </a:endParaRPr>
          </a:p>
          <a:p>
            <a:pPr marL="457200" lvl="0" indent="-349250" algn="l" rtl="0">
              <a:spcBef>
                <a:spcPts val="0"/>
              </a:spcBef>
              <a:spcAft>
                <a:spcPts val="0"/>
              </a:spcAft>
              <a:buSzPts val="1900"/>
              <a:buFont typeface="Open Sans"/>
              <a:buChar char="●"/>
            </a:pPr>
            <a:r>
              <a:rPr lang="en" sz="1800" b="1" dirty="0">
                <a:latin typeface="Open Sans"/>
                <a:ea typeface="Open Sans"/>
                <a:cs typeface="Open Sans"/>
                <a:sym typeface="Open Sans"/>
              </a:rPr>
              <a:t>Estimated size of database</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The spreadsheet currently contains 206 rows. </a:t>
            </a:r>
            <a:r>
              <a:rPr lang="en-US" sz="1600" dirty="0"/>
              <a:t>It should be safe to assume this as a minimum for the initial database, which will continue to grow.</a:t>
            </a:r>
            <a:endParaRPr sz="1900" dirty="0"/>
          </a:p>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Estimated annual growth</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600" dirty="0"/>
              <a:t>The business projects 20% growth per year for the next 5 years. We should be able to assume that data would grow at about the same rate.</a:t>
            </a:r>
            <a:endParaRPr sz="1900" b="1" dirty="0">
              <a:latin typeface="Open Sans"/>
              <a:ea typeface="Open Sans"/>
              <a:cs typeface="Open Sans"/>
              <a:sym typeface="Open Sans"/>
            </a:endParaRPr>
          </a:p>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Is any of the data sensitive/restricted</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dirty="0"/>
              <a:t>As mentioned above, only management and HR personnel should have access to salary information.</a:t>
            </a:r>
            <a:endParaRPr sz="1600" dirty="0"/>
          </a:p>
          <a:p>
            <a:pPr marL="0" lvl="0" indent="0" algn="l" rtl="0">
              <a:spcBef>
                <a:spcPts val="0"/>
              </a:spcBef>
              <a:spcAft>
                <a:spcPts val="0"/>
              </a:spcAft>
              <a:buNone/>
            </a:pPr>
            <a:endParaRPr sz="1900" b="1" dirty="0">
              <a:latin typeface="Open Sans"/>
              <a:ea typeface="Open Sans"/>
              <a:cs typeface="Open Sans"/>
              <a:sym typeface="Open Sans"/>
            </a:endParaRPr>
          </a:p>
          <a:p>
            <a:pPr marL="457200" lvl="0" indent="0" algn="l" rtl="0">
              <a:lnSpc>
                <a:spcPct val="100000"/>
              </a:lnSpc>
              <a:spcBef>
                <a:spcPts val="1600"/>
              </a:spcBef>
              <a:spcAft>
                <a:spcPts val="0"/>
              </a:spcAft>
              <a:buNone/>
            </a:pPr>
            <a:endParaRPr sz="1700" dirty="0"/>
          </a:p>
          <a:p>
            <a:pPr marL="457200" lvl="0" indent="0" algn="l" rtl="0">
              <a:lnSpc>
                <a:spcPct val="100000"/>
              </a:lnSpc>
              <a:spcBef>
                <a:spcPts val="0"/>
              </a:spcBef>
              <a:spcAft>
                <a:spcPts val="0"/>
              </a:spcAft>
              <a:buNone/>
            </a:pPr>
            <a:endParaRPr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58"/>
          <p:cNvSpPr txBox="1">
            <a:spLocks noGrp="1"/>
          </p:cNvSpPr>
          <p:nvPr>
            <p:ph type="title"/>
          </p:nvPr>
        </p:nvSpPr>
        <p:spPr>
          <a:xfrm>
            <a:off x="264950" y="45879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Data Architecture Technical Requirements</a:t>
            </a:r>
            <a:endParaRPr sz="3200" dirty="0"/>
          </a:p>
        </p:txBody>
      </p:sp>
      <p:sp>
        <p:nvSpPr>
          <p:cNvPr id="225" name="Google Shape;225;p58"/>
          <p:cNvSpPr txBox="1">
            <a:spLocks noGrp="1"/>
          </p:cNvSpPr>
          <p:nvPr>
            <p:ph type="body" idx="1"/>
          </p:nvPr>
        </p:nvSpPr>
        <p:spPr>
          <a:xfrm>
            <a:off x="264950" y="1578691"/>
            <a:ext cx="7242600" cy="77319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Font typeface="Open Sans"/>
              <a:buChar char="●"/>
            </a:pPr>
            <a:r>
              <a:rPr lang="en" sz="1800" b="1" dirty="0">
                <a:latin typeface="Open Sans"/>
                <a:ea typeface="Open Sans"/>
                <a:cs typeface="Open Sans"/>
                <a:sym typeface="Open Sans"/>
              </a:rPr>
              <a:t>Justification for the new database</a:t>
            </a:r>
          </a:p>
          <a:p>
            <a:pPr marL="457200" lvl="0" indent="-349250" algn="l" rtl="0">
              <a:spcBef>
                <a:spcPts val="0"/>
              </a:spcBef>
              <a:spcAft>
                <a:spcPts val="0"/>
              </a:spcAft>
              <a:buSzPts val="1900"/>
              <a:buFont typeface="Open Sans"/>
              <a:buChar char="●"/>
            </a:pPr>
            <a:endParaRPr lang="en" sz="1400" b="1" dirty="0">
              <a:latin typeface="Open Sans"/>
              <a:ea typeface="Open Sans"/>
              <a:cs typeface="Open Sans"/>
              <a:sym typeface="Open Sans"/>
            </a:endParaRPr>
          </a:p>
          <a:p>
            <a:pPr lvl="1" indent="-349250">
              <a:spcBef>
                <a:spcPts val="0"/>
              </a:spcBef>
              <a:buSzPts val="1900"/>
              <a:buFont typeface="Open Sans"/>
              <a:buChar char="●"/>
            </a:pPr>
            <a:r>
              <a:rPr lang="en-US" sz="1600" dirty="0"/>
              <a:t>Easier to manage the data</a:t>
            </a:r>
          </a:p>
          <a:p>
            <a:pPr lvl="1" indent="-349250">
              <a:spcBef>
                <a:spcPts val="0"/>
              </a:spcBef>
              <a:buSzPts val="1900"/>
              <a:buFont typeface="Open Sans"/>
              <a:buChar char="●"/>
            </a:pPr>
            <a:r>
              <a:rPr lang="en-US" sz="1600" dirty="0"/>
              <a:t>Ensure data integrity </a:t>
            </a:r>
          </a:p>
          <a:p>
            <a:pPr lvl="1" indent="-349250">
              <a:spcBef>
                <a:spcPts val="0"/>
              </a:spcBef>
              <a:buSzPts val="1900"/>
              <a:buFont typeface="Open Sans"/>
              <a:buChar char="●"/>
            </a:pPr>
            <a:r>
              <a:rPr lang="en-US" sz="1600" dirty="0"/>
              <a:t>Implement security for sensitive information</a:t>
            </a:r>
            <a:endParaRPr sz="1600" dirty="0"/>
          </a:p>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Database objects</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US" sz="1600" dirty="0">
                <a:solidFill>
                  <a:schemeClr val="bg2"/>
                </a:solidFill>
              </a:rPr>
              <a:t>The following core tables will be created: Employee, Employee Role, Employee Manager, Employee Location, Employee Address, Salary. Additional lookup tables will include Job Title, Department, Office Location, Education Level, City and State.</a:t>
            </a:r>
            <a:endParaRPr lang="en-US" sz="1900" dirty="0">
              <a:solidFill>
                <a:schemeClr val="bg2"/>
              </a:solidFill>
            </a:endParaRPr>
          </a:p>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Data ingestion</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Clr>
                <a:schemeClr val="dk1"/>
              </a:buClr>
              <a:buSzPts val="1100"/>
              <a:buFont typeface="Arial"/>
              <a:buNone/>
            </a:pPr>
            <a:r>
              <a:rPr lang="en" sz="1600" dirty="0"/>
              <a:t>Because the data is currently held in an Excel spreadsheet, the recommended ingestion method is Extract, Transform, Load (ETL). The spreadsheet contents will be imported into staging tables. Then  individual data can be transformed as necessary before loading it into the final tables.</a:t>
            </a:r>
          </a:p>
          <a:p>
            <a:pPr marL="457200" lvl="0" indent="0" algn="l" rtl="0">
              <a:lnSpc>
                <a:spcPct val="100000"/>
              </a:lnSpc>
              <a:spcBef>
                <a:spcPts val="1600"/>
              </a:spcBef>
              <a:spcAft>
                <a:spcPts val="0"/>
              </a:spcAft>
              <a:buClr>
                <a:schemeClr val="dk1"/>
              </a:buClr>
              <a:buSzPts val="1100"/>
              <a:buFont typeface="Arial"/>
              <a:buNone/>
            </a:pPr>
            <a:endParaRPr lang="en" sz="1600" dirty="0"/>
          </a:p>
          <a:p>
            <a:pPr marL="457200" lvl="0" indent="-349250" algn="l" rtl="0">
              <a:spcBef>
                <a:spcPts val="0"/>
              </a:spcBef>
              <a:spcAft>
                <a:spcPts val="0"/>
              </a:spcAft>
              <a:buSzPts val="1900"/>
              <a:buFont typeface="Open Sans"/>
              <a:buChar char="●"/>
            </a:pPr>
            <a:r>
              <a:rPr lang="en-US" sz="1800" b="1" dirty="0">
                <a:latin typeface="Open Sans"/>
                <a:ea typeface="Open Sans"/>
                <a:cs typeface="Open Sans"/>
                <a:sym typeface="Open Sans"/>
              </a:rPr>
              <a:t>Data governance (Ownership and User access)</a:t>
            </a:r>
          </a:p>
          <a:p>
            <a:pPr indent="0">
              <a:lnSpc>
                <a:spcPct val="100000"/>
              </a:lnSpc>
              <a:spcBef>
                <a:spcPts val="1600"/>
              </a:spcBef>
              <a:buNone/>
            </a:pPr>
            <a:r>
              <a:rPr lang="en-US" sz="1600" b="1" dirty="0">
                <a:latin typeface="Open Sans"/>
                <a:ea typeface="Open Sans"/>
                <a:cs typeface="Open Sans"/>
                <a:sym typeface="Open Sans"/>
              </a:rPr>
              <a:t>Ownership: </a:t>
            </a:r>
            <a:r>
              <a:rPr lang="en-US" sz="1600" dirty="0"/>
              <a:t>The HR department will own and manage the data in the database.</a:t>
            </a:r>
          </a:p>
          <a:p>
            <a:pPr marL="457200" lvl="0" indent="0" algn="l" rtl="0">
              <a:lnSpc>
                <a:spcPct val="100000"/>
              </a:lnSpc>
              <a:spcBef>
                <a:spcPts val="0"/>
              </a:spcBef>
              <a:spcAft>
                <a:spcPts val="0"/>
              </a:spcAft>
              <a:buNone/>
            </a:pPr>
            <a:endParaRPr lang="en-US" sz="1600" dirty="0"/>
          </a:p>
          <a:p>
            <a:pPr indent="0">
              <a:lnSpc>
                <a:spcPct val="100000"/>
              </a:lnSpc>
              <a:buNone/>
            </a:pPr>
            <a:r>
              <a:rPr lang="en-US" sz="1600" b="1" dirty="0">
                <a:latin typeface="Open Sans"/>
                <a:ea typeface="Open Sans"/>
                <a:cs typeface="Open Sans"/>
                <a:sym typeface="Open Sans"/>
              </a:rPr>
              <a:t>User Access: </a:t>
            </a:r>
            <a:r>
              <a:rPr lang="en-US" sz="1600" dirty="0"/>
              <a:t>Employees with a domain login will have read only access to the database, however they will not have access to salary information. Management and HR personnel will have read and write permissions and access to salary information.</a:t>
            </a:r>
            <a:endParaRPr lang="en" sz="1600" dirty="0"/>
          </a:p>
          <a:p>
            <a:pPr marL="457200" lvl="0" indent="0" algn="l" rtl="0">
              <a:lnSpc>
                <a:spcPct val="100000"/>
              </a:lnSpc>
              <a:spcBef>
                <a:spcPts val="1600"/>
              </a:spcBef>
              <a:spcAft>
                <a:spcPts val="0"/>
              </a:spcAft>
              <a:buClr>
                <a:schemeClr val="dk1"/>
              </a:buClr>
              <a:buSzPts val="1100"/>
              <a:buFont typeface="Arial"/>
              <a:buNone/>
            </a:pPr>
            <a:endParaRPr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59"/>
          <p:cNvSpPr txBox="1">
            <a:spLocks noGrp="1"/>
          </p:cNvSpPr>
          <p:nvPr>
            <p:ph type="title"/>
          </p:nvPr>
        </p:nvSpPr>
        <p:spPr>
          <a:xfrm>
            <a:off x="264900" y="360819"/>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dirty="0"/>
              <a:t>Data Architecture Technical Requirements, cont.</a:t>
            </a:r>
            <a:endParaRPr sz="3200" dirty="0"/>
          </a:p>
        </p:txBody>
      </p:sp>
      <p:sp>
        <p:nvSpPr>
          <p:cNvPr id="231" name="Google Shape;231;p59"/>
          <p:cNvSpPr txBox="1">
            <a:spLocks noGrp="1"/>
          </p:cNvSpPr>
          <p:nvPr>
            <p:ph type="body" idx="1"/>
          </p:nvPr>
        </p:nvSpPr>
        <p:spPr>
          <a:xfrm>
            <a:off x="264900" y="1163250"/>
            <a:ext cx="7242600" cy="7731900"/>
          </a:xfrm>
          <a:prstGeom prst="rect">
            <a:avLst/>
          </a:prstGeom>
        </p:spPr>
        <p:txBody>
          <a:bodyPr spcFirstLastPara="1" wrap="square" lIns="91425" tIns="91425" rIns="91425" bIns="91425" anchor="t" anchorCtr="0">
            <a:noAutofit/>
          </a:bodyPr>
          <a:lstStyle/>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800" b="1" dirty="0">
                <a:latin typeface="Open Sans"/>
                <a:ea typeface="Open Sans"/>
                <a:cs typeface="Open Sans"/>
                <a:sym typeface="Open Sans"/>
              </a:rPr>
              <a:t>Scalability </a:t>
            </a:r>
            <a:endParaRPr sz="1800" b="1" dirty="0">
              <a:latin typeface="Open Sans"/>
              <a:ea typeface="Open Sans"/>
              <a:cs typeface="Open Sans"/>
              <a:sym typeface="Open Sans"/>
            </a:endParaRPr>
          </a:p>
          <a:p>
            <a:pPr marL="457200" lvl="0" indent="0" algn="l" rtl="0">
              <a:spcBef>
                <a:spcPts val="1600"/>
              </a:spcBef>
              <a:spcAft>
                <a:spcPts val="0"/>
              </a:spcAft>
              <a:buNone/>
            </a:pPr>
            <a:r>
              <a:rPr lang="en" sz="1600" dirty="0"/>
              <a:t>Because there are currently only 206 rows in the non-normalized </a:t>
            </a:r>
            <a:r>
              <a:rPr lang="en" sz="1600" dirty="0" err="1"/>
              <a:t>datase</a:t>
            </a:r>
            <a:r>
              <a:rPr lang="en-US" sz="1600" dirty="0"/>
              <a:t>t</a:t>
            </a:r>
            <a:r>
              <a:rPr lang="en" sz="1600" dirty="0"/>
              <a:t>, the projected size of the database is relatively small. The number of total users, currently around 200, is also relatively small. The vast majority of these users would only be using the database to occasionally query information and not using the data for their daily tasks. A small percentage of users (approximately 10%) will actually be writing information to the database. Even considering an average growth of 20 percent, none of these factors seems to justify the overhead of replication or </a:t>
            </a:r>
            <a:r>
              <a:rPr lang="en" sz="1600" dirty="0" err="1"/>
              <a:t>sharding</a:t>
            </a:r>
            <a:r>
              <a:rPr lang="en" sz="1600" dirty="0"/>
              <a:t> at this time. </a:t>
            </a:r>
            <a:endParaRPr lang="en-US" sz="1600" dirty="0"/>
          </a:p>
          <a:p>
            <a:pPr marL="457200" lvl="0" indent="-349250" algn="l" rtl="0">
              <a:spcBef>
                <a:spcPts val="1600"/>
              </a:spcBef>
              <a:spcAft>
                <a:spcPts val="0"/>
              </a:spcAft>
              <a:buSzPts val="1900"/>
              <a:buFont typeface="Open Sans"/>
              <a:buChar char="●"/>
            </a:pPr>
            <a:r>
              <a:rPr lang="en-US" sz="1800" b="1" dirty="0">
                <a:latin typeface="Open Sans"/>
                <a:ea typeface="Open Sans"/>
                <a:cs typeface="Open Sans"/>
                <a:sym typeface="Open Sans"/>
              </a:rPr>
              <a:t>Flexibility</a:t>
            </a:r>
            <a:endParaRPr lang="en-US" sz="1800" dirty="0"/>
          </a:p>
          <a:p>
            <a:pPr indent="0">
              <a:spcBef>
                <a:spcPts val="1600"/>
              </a:spcBef>
              <a:buNone/>
            </a:pPr>
            <a:r>
              <a:rPr lang="en-US" sz="1600" dirty="0"/>
              <a:t>In the future the database will likely need to connect with the payroll system since that system maintains employee attendance and paid time off. Any design will need to take this into consideration.</a:t>
            </a:r>
            <a:endParaRPr sz="1600" dirty="0"/>
          </a:p>
          <a:p>
            <a:pPr marL="457200" lvl="0" indent="-349250" algn="l" rtl="0">
              <a:spcBef>
                <a:spcPts val="1600"/>
              </a:spcBef>
              <a:spcAft>
                <a:spcPts val="0"/>
              </a:spcAft>
              <a:buSzPts val="1900"/>
              <a:buFont typeface="Open Sans"/>
              <a:buChar char="●"/>
            </a:pPr>
            <a:r>
              <a:rPr lang="en" sz="1800" b="1" dirty="0">
                <a:latin typeface="Open Sans"/>
                <a:ea typeface="Open Sans"/>
                <a:cs typeface="Open Sans"/>
                <a:sym typeface="Open Sans"/>
              </a:rPr>
              <a:t>Storage &amp; retention</a:t>
            </a:r>
            <a:endParaRPr sz="1800" b="1" dirty="0">
              <a:latin typeface="Open Sans"/>
              <a:ea typeface="Open Sans"/>
              <a:cs typeface="Open Sans"/>
              <a:sym typeface="Open Sans"/>
            </a:endParaRPr>
          </a:p>
          <a:p>
            <a:pPr marL="457200" lvl="0" indent="0" algn="l" rtl="0">
              <a:lnSpc>
                <a:spcPct val="100000"/>
              </a:lnSpc>
              <a:spcBef>
                <a:spcPts val="1600"/>
              </a:spcBef>
              <a:spcAft>
                <a:spcPts val="0"/>
              </a:spcAft>
              <a:buNone/>
            </a:pPr>
            <a:r>
              <a:rPr lang="en" sz="1600" b="1" dirty="0">
                <a:latin typeface="Open Sans"/>
                <a:ea typeface="Open Sans"/>
                <a:cs typeface="Open Sans"/>
                <a:sym typeface="Open Sans"/>
              </a:rPr>
              <a:t>Storage (disk or in-memory): </a:t>
            </a:r>
            <a:r>
              <a:rPr lang="en" sz="1600" dirty="0"/>
              <a:t>The database should be allot</a:t>
            </a:r>
            <a:r>
              <a:rPr lang="en-US" sz="1600" dirty="0"/>
              <a:t>t</a:t>
            </a:r>
            <a:r>
              <a:rPr lang="en" sz="1600" dirty="0"/>
              <a:t>ed a standard partition of 1GB since we do not anticipate exceeding 10K rows in the next year. Because the data will not be used for higher computations it can be stored on disk.</a:t>
            </a:r>
            <a:endParaRPr sz="1600" dirty="0"/>
          </a:p>
          <a:p>
            <a:pPr marL="457200" lvl="0" indent="0" algn="l" rtl="0">
              <a:lnSpc>
                <a:spcPct val="100000"/>
              </a:lnSpc>
              <a:spcBef>
                <a:spcPts val="0"/>
              </a:spcBef>
              <a:spcAft>
                <a:spcPts val="0"/>
              </a:spcAft>
              <a:buNone/>
            </a:pPr>
            <a:endParaRPr lang="en" sz="1600" b="1" dirty="0">
              <a:latin typeface="Open Sans"/>
              <a:ea typeface="Open Sans"/>
              <a:cs typeface="Open Sans"/>
              <a:sym typeface="Open Sans"/>
            </a:endParaRPr>
          </a:p>
          <a:p>
            <a:pPr marL="457200" lvl="0" indent="0" algn="l" rtl="0">
              <a:lnSpc>
                <a:spcPct val="100000"/>
              </a:lnSpc>
              <a:spcBef>
                <a:spcPts val="0"/>
              </a:spcBef>
              <a:spcAft>
                <a:spcPts val="0"/>
              </a:spcAft>
              <a:buNone/>
            </a:pPr>
            <a:r>
              <a:rPr lang="en" sz="1600" b="1" dirty="0">
                <a:latin typeface="Open Sans"/>
                <a:ea typeface="Open Sans"/>
                <a:cs typeface="Open Sans"/>
                <a:sym typeface="Open Sans"/>
              </a:rPr>
              <a:t>Retention: </a:t>
            </a:r>
            <a:r>
              <a:rPr lang="en" sz="1600" dirty="0"/>
              <a:t>It is required by law to retain employee data for at least 7 years. </a:t>
            </a:r>
            <a:endParaRPr sz="1600" dirty="0"/>
          </a:p>
          <a:p>
            <a:pPr marL="457200" lvl="0" indent="0" algn="l" rtl="0">
              <a:lnSpc>
                <a:spcPct val="100000"/>
              </a:lnSpc>
              <a:spcBef>
                <a:spcPts val="0"/>
              </a:spcBef>
              <a:spcAft>
                <a:spcPts val="0"/>
              </a:spcAft>
              <a:buNone/>
            </a:pPr>
            <a:endParaRPr sz="1700" dirty="0"/>
          </a:p>
          <a:p>
            <a:pPr marL="457200" lvl="0" indent="-349250" algn="l" rtl="0">
              <a:spcBef>
                <a:spcPts val="0"/>
              </a:spcBef>
              <a:spcAft>
                <a:spcPts val="0"/>
              </a:spcAft>
              <a:buSzPts val="1900"/>
              <a:buFont typeface="Open Sans"/>
              <a:buChar char="●"/>
            </a:pPr>
            <a:r>
              <a:rPr lang="en" sz="1800" b="1" dirty="0">
                <a:latin typeface="Open Sans"/>
                <a:ea typeface="Open Sans"/>
                <a:cs typeface="Open Sans"/>
                <a:sym typeface="Open Sans"/>
              </a:rPr>
              <a:t>Backup</a:t>
            </a:r>
            <a:endParaRPr sz="1800" b="1" dirty="0">
              <a:latin typeface="Open Sans"/>
              <a:ea typeface="Open Sans"/>
              <a:cs typeface="Open Sans"/>
              <a:sym typeface="Open Sans"/>
            </a:endParaRPr>
          </a:p>
          <a:p>
            <a:pPr marL="457200" lvl="0" indent="0" algn="l" rtl="0">
              <a:spcBef>
                <a:spcPts val="1600"/>
              </a:spcBef>
              <a:spcAft>
                <a:spcPts val="0"/>
              </a:spcAft>
              <a:buNone/>
            </a:pPr>
            <a:r>
              <a:rPr lang="en" sz="1600" dirty="0"/>
              <a:t>HR data is business critical data and as such there should be a full backup 1 time per week and an incremental  backup daily.</a:t>
            </a:r>
            <a:endParaRPr sz="1600" dirty="0"/>
          </a:p>
          <a:p>
            <a:pPr marL="457200" lvl="0" indent="0" algn="l" rtl="0">
              <a:lnSpc>
                <a:spcPct val="100000"/>
              </a:lnSpc>
              <a:spcBef>
                <a:spcPts val="1600"/>
              </a:spcBef>
              <a:spcAft>
                <a:spcPts val="0"/>
              </a:spcAft>
              <a:buNone/>
            </a:pPr>
            <a:endParaRPr sz="1700" dirty="0"/>
          </a:p>
          <a:p>
            <a:pPr marL="0" lvl="0" indent="0" algn="l" rtl="0">
              <a:lnSpc>
                <a:spcPct val="100000"/>
              </a:lnSpc>
              <a:spcBef>
                <a:spcPts val="0"/>
              </a:spcBef>
              <a:spcAft>
                <a:spcPts val="0"/>
              </a:spcAft>
              <a:buClr>
                <a:schemeClr val="dk1"/>
              </a:buClr>
              <a:buSzPts val="1100"/>
              <a:buFont typeface="Arial"/>
              <a:buNone/>
            </a:pPr>
            <a:endParaRPr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2B4E5"/>
        </a:solidFill>
        <a:effectLst/>
      </p:bgPr>
    </p:bg>
    <p:spTree>
      <p:nvGrpSpPr>
        <p:cNvPr id="1" name="Shape 235"/>
        <p:cNvGrpSpPr/>
        <p:nvPr/>
      </p:nvGrpSpPr>
      <p:grpSpPr>
        <a:xfrm>
          <a:off x="0" y="0"/>
          <a:ext cx="0" cy="0"/>
          <a:chOff x="0" y="0"/>
          <a:chExt cx="0" cy="0"/>
        </a:xfrm>
      </p:grpSpPr>
      <p:sp>
        <p:nvSpPr>
          <p:cNvPr id="236" name="Google Shape;236;p60"/>
          <p:cNvSpPr/>
          <p:nvPr/>
        </p:nvSpPr>
        <p:spPr>
          <a:xfrm>
            <a:off x="1807121" y="4003549"/>
            <a:ext cx="4158000" cy="2460000"/>
          </a:xfrm>
          <a:prstGeom prst="rect">
            <a:avLst/>
          </a:prstGeom>
          <a:noFill/>
          <a:ln>
            <a:noFill/>
          </a:ln>
        </p:spPr>
        <p:txBody>
          <a:bodyPr spcFirstLastPara="1" wrap="square" lIns="26775" tIns="26775" rIns="26775" bIns="26775" anchor="t" anchorCtr="0">
            <a:noAutofit/>
          </a:bodyPr>
          <a:lstStyle/>
          <a:p>
            <a:pPr marL="0" marR="0" lvl="0" indent="0" algn="ctr" rtl="0">
              <a:lnSpc>
                <a:spcPct val="150000"/>
              </a:lnSpc>
              <a:spcBef>
                <a:spcPts val="0"/>
              </a:spcBef>
              <a:spcAft>
                <a:spcPts val="0"/>
              </a:spcAft>
              <a:buClr>
                <a:srgbClr val="FFFFFF"/>
              </a:buClr>
              <a:buFont typeface="Open Sans"/>
              <a:buNone/>
            </a:pPr>
            <a:r>
              <a:rPr lang="en" sz="3000" b="1">
                <a:solidFill>
                  <a:srgbClr val="FFFFFF"/>
                </a:solidFill>
                <a:latin typeface="Open Sans"/>
                <a:ea typeface="Open Sans"/>
                <a:cs typeface="Open Sans"/>
                <a:sym typeface="Open Sans"/>
              </a:rPr>
              <a:t>Step 2</a:t>
            </a:r>
            <a:endParaRPr sz="3000" b="1">
              <a:solidFill>
                <a:srgbClr val="FFFFFF"/>
              </a:solidFill>
              <a:latin typeface="Open Sans"/>
              <a:ea typeface="Open Sans"/>
              <a:cs typeface="Open Sans"/>
              <a:sym typeface="Open Sans"/>
            </a:endParaRPr>
          </a:p>
          <a:p>
            <a:pPr marL="0" marR="0" lvl="0" indent="0" algn="ctr" rtl="0">
              <a:lnSpc>
                <a:spcPct val="150000"/>
              </a:lnSpc>
              <a:spcBef>
                <a:spcPts val="0"/>
              </a:spcBef>
              <a:spcAft>
                <a:spcPts val="0"/>
              </a:spcAft>
              <a:buClr>
                <a:srgbClr val="FFFFFF"/>
              </a:buClr>
              <a:buFont typeface="Open Sans"/>
              <a:buNone/>
            </a:pPr>
            <a:r>
              <a:rPr lang="en" sz="3000">
                <a:solidFill>
                  <a:srgbClr val="FFFFFF"/>
                </a:solidFill>
                <a:latin typeface="Open Sans"/>
                <a:ea typeface="Open Sans"/>
                <a:cs typeface="Open Sans"/>
                <a:sym typeface="Open Sans"/>
              </a:rPr>
              <a:t>Relational Database Design</a:t>
            </a:r>
            <a:endParaRPr sz="3000">
              <a:solidFill>
                <a:srgbClr val="FFFFFF"/>
              </a:solidFill>
              <a:latin typeface="Open Sans"/>
              <a:ea typeface="Open Sans"/>
              <a:cs typeface="Open Sans"/>
              <a:sym typeface="Open Sans"/>
            </a:endParaRPr>
          </a:p>
        </p:txBody>
      </p:sp>
      <p:sp>
        <p:nvSpPr>
          <p:cNvPr id="237" name="Google Shape;237;p60"/>
          <p:cNvSpPr/>
          <p:nvPr/>
        </p:nvSpPr>
        <p:spPr>
          <a:xfrm>
            <a:off x="3582591" y="3663029"/>
            <a:ext cx="607200" cy="74400"/>
          </a:xfrm>
          <a:prstGeom prst="rect">
            <a:avLst/>
          </a:prstGeom>
          <a:solidFill>
            <a:schemeClr val="lt1"/>
          </a:solidFill>
          <a:ln>
            <a:noFill/>
          </a:ln>
        </p:spPr>
        <p:txBody>
          <a:bodyPr spcFirstLastPara="1" wrap="square" lIns="26775" tIns="26775" rIns="26775" bIns="26775" anchor="ctr" anchorCtr="0">
            <a:noAutofit/>
          </a:bodyPr>
          <a:lstStyle/>
          <a:p>
            <a:pPr marL="0" marR="0" lvl="0" indent="0" algn="ctr" rtl="0">
              <a:lnSpc>
                <a:spcPct val="100000"/>
              </a:lnSpc>
              <a:spcBef>
                <a:spcPts val="0"/>
              </a:spcBef>
              <a:spcAft>
                <a:spcPts val="0"/>
              </a:spcAft>
              <a:buClr>
                <a:srgbClr val="FFFFFF"/>
              </a:buClr>
              <a:buFont typeface="Helvetica Neue"/>
              <a:buNone/>
            </a:pPr>
            <a:endParaRPr sz="1200" b="0" i="0" u="none" strike="noStrike" cap="none">
              <a:solidFill>
                <a:srgbClr val="02B4E5"/>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62"/>
          <p:cNvSpPr txBox="1">
            <a:spLocks noGrp="1"/>
          </p:cNvSpPr>
          <p:nvPr>
            <p:ph type="title"/>
          </p:nvPr>
        </p:nvSpPr>
        <p:spPr>
          <a:xfrm>
            <a:off x="264945" y="870271"/>
            <a:ext cx="7242600" cy="1119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Conceptual ERD</a:t>
            </a:r>
            <a:endParaRPr dirty="0"/>
          </a:p>
        </p:txBody>
      </p:sp>
      <p:sp>
        <p:nvSpPr>
          <p:cNvPr id="249" name="Google Shape;249;p62"/>
          <p:cNvSpPr txBox="1">
            <a:spLocks noGrp="1"/>
          </p:cNvSpPr>
          <p:nvPr>
            <p:ph type="body" idx="1"/>
          </p:nvPr>
        </p:nvSpPr>
        <p:spPr>
          <a:xfrm>
            <a:off x="264950" y="2253724"/>
            <a:ext cx="7242600" cy="77319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None/>
            </a:pPr>
            <a:endParaRPr sz="1200" dirty="0">
              <a:solidFill>
                <a:srgbClr val="525C65"/>
              </a:solidFill>
              <a:highlight>
                <a:srgbClr val="FFFFFF"/>
              </a:highlight>
              <a:latin typeface="Open Sans"/>
              <a:ea typeface="Open Sans"/>
              <a:cs typeface="Open Sans"/>
              <a:sym typeface="Open Sans"/>
            </a:endParaRPr>
          </a:p>
          <a:p>
            <a:pPr marL="457200" lvl="0" indent="0" algn="l" rtl="0">
              <a:spcBef>
                <a:spcPts val="0"/>
              </a:spcBef>
              <a:spcAft>
                <a:spcPts val="1600"/>
              </a:spcAft>
              <a:buClr>
                <a:schemeClr val="dk1"/>
              </a:buClr>
              <a:buSzPts val="1100"/>
              <a:buFont typeface="Arial"/>
              <a:buNone/>
            </a:pPr>
            <a:endParaRPr lang="fr-CA" sz="1900" dirty="0"/>
          </a:p>
          <a:p>
            <a:pPr marL="457200" lvl="0" indent="0" algn="l" rtl="0">
              <a:spcBef>
                <a:spcPts val="0"/>
              </a:spcBef>
              <a:spcAft>
                <a:spcPts val="1600"/>
              </a:spcAft>
              <a:buClr>
                <a:schemeClr val="dk1"/>
              </a:buClr>
              <a:buSzPts val="1100"/>
              <a:buFont typeface="Arial"/>
              <a:buNone/>
            </a:pPr>
            <a:endParaRPr lang="fr-CA" sz="1900" dirty="0"/>
          </a:p>
          <a:p>
            <a:pPr marL="457200" lvl="0" indent="0" algn="l" rtl="0">
              <a:spcBef>
                <a:spcPts val="0"/>
              </a:spcBef>
              <a:spcAft>
                <a:spcPts val="1600"/>
              </a:spcAft>
              <a:buClr>
                <a:schemeClr val="dk1"/>
              </a:buClr>
              <a:buSzPts val="1100"/>
              <a:buFont typeface="Arial"/>
              <a:buNone/>
            </a:pPr>
            <a:endParaRPr lang="fr-CA" sz="1900" dirty="0"/>
          </a:p>
          <a:p>
            <a:pPr marL="457200" lvl="0" indent="0" algn="l" rtl="0">
              <a:spcBef>
                <a:spcPts val="0"/>
              </a:spcBef>
              <a:spcAft>
                <a:spcPts val="1600"/>
              </a:spcAft>
              <a:buClr>
                <a:schemeClr val="dk1"/>
              </a:buClr>
              <a:buSzPts val="1100"/>
              <a:buFont typeface="Arial"/>
              <a:buNone/>
            </a:pPr>
            <a:endParaRPr lang="fr-CA" sz="1900" dirty="0"/>
          </a:p>
          <a:p>
            <a:pPr marL="457200" lvl="0" indent="0" algn="l" rtl="0">
              <a:spcBef>
                <a:spcPts val="0"/>
              </a:spcBef>
              <a:spcAft>
                <a:spcPts val="1600"/>
              </a:spcAft>
              <a:buClr>
                <a:schemeClr val="dk1"/>
              </a:buClr>
              <a:buSzPts val="1100"/>
              <a:buFont typeface="Arial"/>
              <a:buNone/>
            </a:pPr>
            <a:endParaRPr lang="fr-CA" sz="1900" dirty="0"/>
          </a:p>
          <a:p>
            <a:pPr marL="457200" lvl="0" indent="0" algn="l" rtl="0">
              <a:spcBef>
                <a:spcPts val="0"/>
              </a:spcBef>
              <a:spcAft>
                <a:spcPts val="1600"/>
              </a:spcAft>
              <a:buClr>
                <a:schemeClr val="dk1"/>
              </a:buClr>
              <a:buSzPts val="1100"/>
              <a:buFont typeface="Arial"/>
              <a:buNone/>
            </a:pPr>
            <a:endParaRPr lang="fr-CA" sz="1900" dirty="0"/>
          </a:p>
          <a:p>
            <a:pPr marL="457200" lvl="0" indent="0" algn="l" rtl="0">
              <a:spcBef>
                <a:spcPts val="0"/>
              </a:spcBef>
              <a:spcAft>
                <a:spcPts val="1600"/>
              </a:spcAft>
              <a:buClr>
                <a:schemeClr val="dk1"/>
              </a:buClr>
              <a:buSzPts val="1100"/>
              <a:buFont typeface="Arial"/>
              <a:buNone/>
            </a:pPr>
            <a:endParaRPr lang="fr-CA" sz="1900" dirty="0"/>
          </a:p>
          <a:p>
            <a:pPr marL="457200" lvl="0" indent="0" algn="l" rtl="0">
              <a:spcBef>
                <a:spcPts val="0"/>
              </a:spcBef>
              <a:spcAft>
                <a:spcPts val="1600"/>
              </a:spcAft>
              <a:buClr>
                <a:schemeClr val="dk1"/>
              </a:buClr>
              <a:buSzPts val="1100"/>
              <a:buFont typeface="Arial"/>
              <a:buNone/>
            </a:pPr>
            <a:r>
              <a:rPr lang="en-US" sz="1400" dirty="0"/>
              <a:t>Notes:</a:t>
            </a:r>
          </a:p>
          <a:p>
            <a:pPr marL="742950" indent="-285750">
              <a:spcAft>
                <a:spcPts val="1600"/>
              </a:spcAft>
              <a:buClr>
                <a:schemeClr val="dk1"/>
              </a:buClr>
              <a:buSzPts val="1100"/>
            </a:pPr>
            <a:r>
              <a:rPr lang="en-US" sz="1400" dirty="0"/>
              <a:t>We should track roles, managers and locations separately any of these could change over time without necessitating a change in the other. </a:t>
            </a:r>
          </a:p>
          <a:p>
            <a:pPr marL="742950" indent="-285750">
              <a:spcAft>
                <a:spcPts val="1600"/>
              </a:spcAft>
              <a:buClr>
                <a:schemeClr val="dk1"/>
              </a:buClr>
              <a:buSzPts val="1100"/>
            </a:pPr>
            <a:r>
              <a:rPr lang="en-US" sz="1400" dirty="0"/>
              <a:t>Salary information should be kept separate since access to it will be restricted.</a:t>
            </a:r>
          </a:p>
        </p:txBody>
      </p:sp>
      <p:pic>
        <p:nvPicPr>
          <p:cNvPr id="4" name="Picture 3">
            <a:extLst>
              <a:ext uri="{FF2B5EF4-FFF2-40B4-BE49-F238E27FC236}">
                <a16:creationId xmlns:a16="http://schemas.microsoft.com/office/drawing/2014/main" id="{70CC83CB-B7D6-40E6-8359-DDCEF69D45B7}"/>
              </a:ext>
            </a:extLst>
          </p:cNvPr>
          <p:cNvPicPr>
            <a:picLocks noChangeAspect="1"/>
          </p:cNvPicPr>
          <p:nvPr/>
        </p:nvPicPr>
        <p:blipFill>
          <a:blip r:embed="rId3"/>
          <a:stretch>
            <a:fillRect/>
          </a:stretch>
        </p:blipFill>
        <p:spPr>
          <a:xfrm>
            <a:off x="264850" y="3541604"/>
            <a:ext cx="7507550" cy="2975192"/>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2749</TotalTime>
  <Words>1663</Words>
  <Application>Microsoft Macintosh PowerPoint</Application>
  <PresentationFormat>Custom</PresentationFormat>
  <Paragraphs>236</Paragraphs>
  <Slides>30</Slides>
  <Notes>30</Notes>
  <HiddenSlides>0</HiddenSlides>
  <MMClips>0</MMClips>
  <ScaleCrop>false</ScaleCrop>
  <HeadingPairs>
    <vt:vector size="6" baseType="variant">
      <vt:variant>
        <vt:lpstr>Fonts Used</vt:lpstr>
      </vt:variant>
      <vt:variant>
        <vt:i4>4</vt:i4>
      </vt:variant>
      <vt:variant>
        <vt:lpstr>Theme</vt:lpstr>
      </vt:variant>
      <vt:variant>
        <vt:i4>4</vt:i4>
      </vt:variant>
      <vt:variant>
        <vt:lpstr>Slide Titles</vt:lpstr>
      </vt:variant>
      <vt:variant>
        <vt:i4>30</vt:i4>
      </vt:variant>
    </vt:vector>
  </HeadingPairs>
  <TitlesOfParts>
    <vt:vector size="38" baseType="lpstr">
      <vt:lpstr>Open Sans Light</vt:lpstr>
      <vt:lpstr>Arial</vt:lpstr>
      <vt:lpstr>Helvetica Neue</vt:lpstr>
      <vt:lpstr>Open Sans</vt:lpstr>
      <vt:lpstr>Simple Light</vt:lpstr>
      <vt:lpstr>Simple Light</vt:lpstr>
      <vt:lpstr>Simple Light</vt:lpstr>
      <vt:lpstr>White</vt:lpstr>
      <vt:lpstr>Tech ABC Corp - HR Database </vt:lpstr>
      <vt:lpstr>Business Scenario</vt:lpstr>
      <vt:lpstr>PowerPoint Presentation</vt:lpstr>
      <vt:lpstr>Data Architect Business Requirements</vt:lpstr>
      <vt:lpstr>Data Architecture Business Requirements, cont.</vt:lpstr>
      <vt:lpstr>Data Architecture Technical Requirements</vt:lpstr>
      <vt:lpstr>Data Architecture Technical Requirements, cont.</vt:lpstr>
      <vt:lpstr>PowerPoint Presentation</vt:lpstr>
      <vt:lpstr>Conceptual ERD</vt:lpstr>
      <vt:lpstr>Logical ERD</vt:lpstr>
      <vt:lpstr>Physical ERD</vt:lpstr>
      <vt:lpstr>PowerPoint Presentation</vt:lpstr>
      <vt:lpstr>DDL</vt:lpstr>
      <vt:lpstr>DDL</vt:lpstr>
      <vt:lpstr>CRUD</vt:lpstr>
      <vt:lpstr>CRUD</vt:lpstr>
      <vt:lpstr>CRUD</vt:lpstr>
      <vt:lpstr>CRUD</vt:lpstr>
      <vt:lpstr>CRUD</vt:lpstr>
      <vt:lpstr>CRUD</vt:lpstr>
      <vt:lpstr>CRUD</vt:lpstr>
      <vt:lpstr>CRUD</vt:lpstr>
      <vt:lpstr>CRUD</vt:lpstr>
      <vt:lpstr>CRUD</vt:lpstr>
      <vt:lpstr>CRUD</vt:lpstr>
      <vt:lpstr>CRUD</vt:lpstr>
      <vt:lpstr>CRUD</vt:lpstr>
      <vt:lpstr>CRUD</vt:lpstr>
      <vt:lpstr>CRUD</vt:lpstr>
      <vt:lpstr>CRUD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ABC Corp - HR Database </dc:title>
  <cp:lastModifiedBy>Maleina Bidek</cp:lastModifiedBy>
  <cp:revision>35</cp:revision>
  <dcterms:modified xsi:type="dcterms:W3CDTF">2023-08-27T12:38:00Z</dcterms:modified>
</cp:coreProperties>
</file>